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82" r:id="rId4"/>
    <p:sldId id="284" r:id="rId5"/>
    <p:sldId id="285" r:id="rId6"/>
    <p:sldId id="289" r:id="rId7"/>
    <p:sldId id="279" r:id="rId8"/>
    <p:sldId id="290" r:id="rId9"/>
    <p:sldId id="286" r:id="rId10"/>
    <p:sldId id="293" r:id="rId11"/>
    <p:sldId id="292" r:id="rId12"/>
    <p:sldId id="294" r:id="rId13"/>
    <p:sldId id="295" r:id="rId14"/>
    <p:sldId id="287" r:id="rId15"/>
    <p:sldId id="296" r:id="rId16"/>
    <p:sldId id="297" r:id="rId17"/>
    <p:sldId id="300" r:id="rId18"/>
    <p:sldId id="299" r:id="rId19"/>
    <p:sldId id="301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2F75AF"/>
    <a:srgbClr val="35759D"/>
    <a:srgbClr val="35B19D"/>
    <a:srgbClr val="FFFF00"/>
    <a:srgbClr val="B3D3EA"/>
    <a:srgbClr val="78A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10" autoAdjust="0"/>
    <p:restoredTop sz="95596" autoAdjust="0"/>
  </p:normalViewPr>
  <p:slideViewPr>
    <p:cSldViewPr>
      <p:cViewPr>
        <p:scale>
          <a:sx n="78" d="100"/>
          <a:sy n="78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126A2C-9461-4FCF-8223-8E7C0DEE9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54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3B498-54B3-4109-88AB-8C90A5426DC8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7BC5A-E947-4309-9431-87A72B672764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26A2C-9461-4FCF-8223-8E7C0DEE9AB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4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26A2C-9461-4FCF-8223-8E7C0DEE9A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15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26A2C-9461-4FCF-8223-8E7C0DEE9A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15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7BC5A-E947-4309-9431-87A72B672764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3B498-54B3-4109-88AB-8C90A5426DC8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60960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066800"/>
            <a:ext cx="6096000" cy="6858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58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0"/>
            <a:ext cx="18288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0"/>
            <a:ext cx="5334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4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94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0064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860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9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8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75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41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5681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1290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860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F75A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F75A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F75A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F75A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6096000" cy="990600"/>
          </a:xfrm>
        </p:spPr>
        <p:txBody>
          <a:bodyPr/>
          <a:lstStyle/>
          <a:p>
            <a:r>
              <a:rPr lang="en-US" sz="6000" b="1" dirty="0" err="1" smtClean="0"/>
              <a:t>ระบบทะเบียนราษฎร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1" y="1295400"/>
            <a:ext cx="7315200" cy="715963"/>
          </a:xfrm>
        </p:spPr>
        <p:txBody>
          <a:bodyPr/>
          <a:lstStyle/>
          <a:p>
            <a:r>
              <a:rPr lang="en-US" sz="3600" dirty="0" err="1" smtClean="0"/>
              <a:t>การรับแจ้งเพิ่มชื่อในทะเบียนบ้าน</a:t>
            </a:r>
            <a:endParaRPr lang="en-US" sz="2000" dirty="0"/>
          </a:p>
        </p:txBody>
      </p:sp>
      <p:grpSp>
        <p:nvGrpSpPr>
          <p:cNvPr id="70697" name="Group 41"/>
          <p:cNvGrpSpPr>
            <a:grpSpLocks/>
          </p:cNvGrpSpPr>
          <p:nvPr/>
        </p:nvGrpSpPr>
        <p:grpSpPr bwMode="auto">
          <a:xfrm>
            <a:off x="723901" y="2387600"/>
            <a:ext cx="7554917" cy="3637699"/>
            <a:chOff x="456" y="1504"/>
            <a:chExt cx="4759" cy="2211"/>
          </a:xfrm>
        </p:grpSpPr>
        <p:sp>
          <p:nvSpPr>
            <p:cNvPr id="70659" name="AutoShape 3"/>
            <p:cNvSpPr>
              <a:spLocks noChangeArrowheads="1"/>
            </p:cNvSpPr>
            <p:nvPr/>
          </p:nvSpPr>
          <p:spPr bwMode="gray">
            <a:xfrm>
              <a:off x="1837" y="1843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0" name="AutoShape 4"/>
            <p:cNvSpPr>
              <a:spLocks noChangeArrowheads="1"/>
            </p:cNvSpPr>
            <p:nvPr/>
          </p:nvSpPr>
          <p:spPr bwMode="gray">
            <a:xfrm>
              <a:off x="3560" y="1843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1" name="Oval 5"/>
            <p:cNvSpPr>
              <a:spLocks noChangeArrowheads="1"/>
            </p:cNvSpPr>
            <p:nvPr/>
          </p:nvSpPr>
          <p:spPr bwMode="gray">
            <a:xfrm>
              <a:off x="3923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2" name="Oval 6"/>
            <p:cNvSpPr>
              <a:spLocks noChangeArrowheads="1"/>
            </p:cNvSpPr>
            <p:nvPr/>
          </p:nvSpPr>
          <p:spPr bwMode="gray">
            <a:xfrm>
              <a:off x="3923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3" name="Oval 7"/>
            <p:cNvSpPr>
              <a:spLocks noChangeArrowheads="1"/>
            </p:cNvSpPr>
            <p:nvPr/>
          </p:nvSpPr>
          <p:spPr bwMode="gray">
            <a:xfrm>
              <a:off x="4012" y="1793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4" name="Oval 8"/>
            <p:cNvSpPr>
              <a:spLocks noChangeArrowheads="1"/>
            </p:cNvSpPr>
            <p:nvPr/>
          </p:nvSpPr>
          <p:spPr bwMode="gray">
            <a:xfrm>
              <a:off x="4032" y="1800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5" name="Oval 9"/>
            <p:cNvSpPr>
              <a:spLocks noChangeArrowheads="1"/>
            </p:cNvSpPr>
            <p:nvPr/>
          </p:nvSpPr>
          <p:spPr bwMode="gray">
            <a:xfrm>
              <a:off x="4076" y="1793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6" name="Oval 10"/>
            <p:cNvSpPr>
              <a:spLocks noChangeArrowheads="1"/>
            </p:cNvSpPr>
            <p:nvPr/>
          </p:nvSpPr>
          <p:spPr bwMode="gray">
            <a:xfrm>
              <a:off x="476" y="1789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gray">
            <a:xfrm>
              <a:off x="476" y="1789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8" name="Oval 12"/>
            <p:cNvSpPr>
              <a:spLocks noChangeArrowheads="1"/>
            </p:cNvSpPr>
            <p:nvPr/>
          </p:nvSpPr>
          <p:spPr bwMode="gray">
            <a:xfrm>
              <a:off x="565" y="1789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69" name="Oval 13"/>
            <p:cNvSpPr>
              <a:spLocks noChangeArrowheads="1"/>
            </p:cNvSpPr>
            <p:nvPr/>
          </p:nvSpPr>
          <p:spPr bwMode="gray">
            <a:xfrm>
              <a:off x="566" y="1791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624" y="1789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grpSp>
          <p:nvGrpSpPr>
            <p:cNvPr id="70671" name="Group 15"/>
            <p:cNvGrpSpPr>
              <a:grpSpLocks/>
            </p:cNvGrpSpPr>
            <p:nvPr/>
          </p:nvGrpSpPr>
          <p:grpSpPr bwMode="auto">
            <a:xfrm>
              <a:off x="641" y="1504"/>
              <a:ext cx="1031" cy="1031"/>
              <a:chOff x="4166" y="1706"/>
              <a:chExt cx="1252" cy="1252"/>
            </a:xfrm>
          </p:grpSpPr>
          <p:sp>
            <p:nvSpPr>
              <p:cNvPr id="70672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73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74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75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70676" name="Oval 20"/>
            <p:cNvSpPr>
              <a:spLocks noChangeArrowheads="1"/>
            </p:cNvSpPr>
            <p:nvPr/>
          </p:nvSpPr>
          <p:spPr bwMode="gray">
            <a:xfrm>
              <a:off x="2200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77" name="Oval 21"/>
            <p:cNvSpPr>
              <a:spLocks noChangeArrowheads="1"/>
            </p:cNvSpPr>
            <p:nvPr/>
          </p:nvSpPr>
          <p:spPr bwMode="gray">
            <a:xfrm>
              <a:off x="2200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78" name="Oval 22"/>
            <p:cNvSpPr>
              <a:spLocks noChangeArrowheads="1"/>
            </p:cNvSpPr>
            <p:nvPr/>
          </p:nvSpPr>
          <p:spPr bwMode="gray">
            <a:xfrm>
              <a:off x="2289" y="1793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79" name="Oval 23"/>
            <p:cNvSpPr>
              <a:spLocks noChangeArrowheads="1"/>
            </p:cNvSpPr>
            <p:nvPr/>
          </p:nvSpPr>
          <p:spPr bwMode="gray">
            <a:xfrm>
              <a:off x="2290" y="1795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80" name="Oval 24"/>
            <p:cNvSpPr>
              <a:spLocks noChangeArrowheads="1"/>
            </p:cNvSpPr>
            <p:nvPr/>
          </p:nvSpPr>
          <p:spPr bwMode="gray">
            <a:xfrm>
              <a:off x="2348" y="1793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grpSp>
          <p:nvGrpSpPr>
            <p:cNvPr id="70681" name="Group 25"/>
            <p:cNvGrpSpPr>
              <a:grpSpLocks/>
            </p:cNvGrpSpPr>
            <p:nvPr/>
          </p:nvGrpSpPr>
          <p:grpSpPr bwMode="auto">
            <a:xfrm>
              <a:off x="2365" y="1504"/>
              <a:ext cx="1031" cy="1031"/>
              <a:chOff x="4166" y="1706"/>
              <a:chExt cx="1252" cy="1252"/>
            </a:xfrm>
          </p:grpSpPr>
          <p:sp>
            <p:nvSpPr>
              <p:cNvPr id="70682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83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84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85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grpSp>
          <p:nvGrpSpPr>
            <p:cNvPr id="70686" name="Group 30"/>
            <p:cNvGrpSpPr>
              <a:grpSpLocks/>
            </p:cNvGrpSpPr>
            <p:nvPr/>
          </p:nvGrpSpPr>
          <p:grpSpPr bwMode="auto">
            <a:xfrm>
              <a:off x="4095" y="1504"/>
              <a:ext cx="1031" cy="1031"/>
              <a:chOff x="4166" y="1706"/>
              <a:chExt cx="1252" cy="1252"/>
            </a:xfrm>
          </p:grpSpPr>
          <p:sp>
            <p:nvSpPr>
              <p:cNvPr id="70687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88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89" name="Oval 33"/>
              <p:cNvSpPr>
                <a:spLocks noChangeArrowheads="1"/>
              </p:cNvSpPr>
              <p:nvPr/>
            </p:nvSpPr>
            <p:spPr bwMode="gray">
              <a:xfrm>
                <a:off x="4227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70690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70693" name="AutoShape 37"/>
            <p:cNvSpPr>
              <a:spLocks noChangeArrowheads="1"/>
            </p:cNvSpPr>
            <p:nvPr/>
          </p:nvSpPr>
          <p:spPr bwMode="auto">
            <a:xfrm>
              <a:off x="456" y="3179"/>
              <a:ext cx="1296" cy="536"/>
            </a:xfrm>
            <a:prstGeom prst="roundRect">
              <a:avLst>
                <a:gd name="adj" fmla="val 50000"/>
              </a:avLst>
            </a:prstGeom>
            <a:noFill/>
            <a:ln w="38100" algn="ctr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2800" dirty="0" smtClean="0">
                  <a:solidFill>
                    <a:schemeClr val="bg1"/>
                  </a:solidFill>
                  <a:latin typeface="Cordia New" pitchFamily="34" charset="-34"/>
                  <a:cs typeface="Cordia New" pitchFamily="34" charset="-34"/>
                </a:rPr>
                <a:t>ได้เลขรหัสประจำ</a:t>
              </a:r>
            </a:p>
            <a:p>
              <a:pPr algn="ctr" eaLnBrk="0" hangingPunct="0"/>
              <a:r>
                <a:rPr lang="th-TH" sz="2800" dirty="0" smtClean="0">
                  <a:solidFill>
                    <a:schemeClr val="bg1"/>
                  </a:solidFill>
                  <a:latin typeface="Cordia New" pitchFamily="34" charset="-34"/>
                  <a:cs typeface="Cordia New" pitchFamily="34" charset="-34"/>
                </a:rPr>
                <a:t>ตัวประชาชน</a:t>
              </a:r>
              <a:endParaRPr lang="en-US" sz="2800" dirty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94" name="Text Box 38"/>
            <p:cNvSpPr txBox="1">
              <a:spLocks noChangeArrowheads="1"/>
            </p:cNvSpPr>
            <p:nvPr/>
          </p:nvSpPr>
          <p:spPr bwMode="gray">
            <a:xfrm>
              <a:off x="745" y="1773"/>
              <a:ext cx="81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เลือกประเภท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การให้เลข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95" name="Text Box 39"/>
            <p:cNvSpPr txBox="1">
              <a:spLocks noChangeArrowheads="1"/>
            </p:cNvSpPr>
            <p:nvPr/>
          </p:nvSpPr>
          <p:spPr bwMode="gray">
            <a:xfrm>
              <a:off x="2554" y="1728"/>
              <a:ext cx="66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เลือกข้อ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ปฏิบัติงาน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0696" name="Text Box 40"/>
            <p:cNvSpPr txBox="1">
              <a:spLocks noChangeArrowheads="1"/>
            </p:cNvSpPr>
            <p:nvPr/>
          </p:nvSpPr>
          <p:spPr bwMode="gray">
            <a:xfrm>
              <a:off x="4146" y="1759"/>
              <a:ext cx="98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บันทึกข้อมูลและ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ตรวจสอบบุคคล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</p:grpSp>
      <p:sp>
        <p:nvSpPr>
          <p:cNvPr id="45" name="Oval 6"/>
          <p:cNvSpPr>
            <a:spLocks noChangeArrowheads="1"/>
          </p:cNvSpPr>
          <p:nvPr/>
        </p:nvSpPr>
        <p:spPr bwMode="gray">
          <a:xfrm>
            <a:off x="6261383" y="5147202"/>
            <a:ext cx="260350" cy="735013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gray">
          <a:xfrm>
            <a:off x="6400804" y="5147203"/>
            <a:ext cx="1878014" cy="735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gray">
          <a:xfrm>
            <a:off x="6553200" y="4685706"/>
            <a:ext cx="1597495" cy="1596187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8" name="Oval 34"/>
          <p:cNvSpPr>
            <a:spLocks noChangeArrowheads="1"/>
          </p:cNvSpPr>
          <p:nvPr/>
        </p:nvSpPr>
        <p:spPr bwMode="gray">
          <a:xfrm>
            <a:off x="6692378" y="4909440"/>
            <a:ext cx="1350419" cy="121054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0" name="Oval 33"/>
          <p:cNvSpPr>
            <a:spLocks noChangeArrowheads="1"/>
          </p:cNvSpPr>
          <p:nvPr/>
        </p:nvSpPr>
        <p:spPr bwMode="gray">
          <a:xfrm rot="16200000">
            <a:off x="6677135" y="4661927"/>
            <a:ext cx="1519058" cy="149160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dirty="0" err="1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เพิ่มข้อมูล</a:t>
            </a:r>
            <a:endParaRPr lang="en-US" dirty="0" smtClean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รายการบุคคล</a:t>
            </a:r>
            <a:endParaRPr lang="th-TH" dirty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gray">
          <a:xfrm rot="5400000">
            <a:off x="7184251" y="4002153"/>
            <a:ext cx="504825" cy="597234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71600" y="152400"/>
            <a:ext cx="6476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buClr>
                <a:schemeClr val="bg1"/>
              </a:buClr>
              <a:defRPr/>
            </a:pPr>
            <a:r>
              <a:rPr lang="th-TH" sz="4400" b="1" i="1" dirty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</a:t>
            </a:r>
            <a:r>
              <a:rPr lang="th-TH" sz="4400" b="1" i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en-US" sz="4400" b="1" i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เพิ่มชื่อในทะเบียนบ้าน</a:t>
            </a:r>
            <a:endParaRPr lang="en-US" sz="4400" b="1" i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28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295400"/>
            <a:ext cx="7886699" cy="715963"/>
          </a:xfrm>
        </p:spPr>
        <p:txBody>
          <a:bodyPr/>
          <a:lstStyle/>
          <a:p>
            <a:r>
              <a:rPr lang="en-US" dirty="0" err="1" smtClean="0"/>
              <a:t>การตรวจสอบ</a:t>
            </a:r>
            <a:r>
              <a:rPr lang="en-US" dirty="0" smtClean="0"/>
              <a:t> </a:t>
            </a:r>
            <a:r>
              <a:rPr lang="en-US" dirty="0" err="1" smtClean="0"/>
              <a:t>หรือ</a:t>
            </a:r>
            <a:r>
              <a:rPr lang="en-US" dirty="0" smtClean="0"/>
              <a:t> </a:t>
            </a:r>
            <a:r>
              <a:rPr lang="en-US" dirty="0" err="1" smtClean="0"/>
              <a:t>แก้ไข</a:t>
            </a:r>
            <a:r>
              <a:rPr lang="en-US" dirty="0" smtClean="0"/>
              <a:t> </a:t>
            </a:r>
            <a:r>
              <a:rPr lang="en-US" dirty="0" err="1" smtClean="0"/>
              <a:t>หรือ</a:t>
            </a:r>
            <a:r>
              <a:rPr lang="en-US" dirty="0" smtClean="0"/>
              <a:t> </a:t>
            </a:r>
            <a:r>
              <a:rPr lang="en-US" dirty="0" err="1" smtClean="0"/>
              <a:t>จำหน่ายรายการ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52400"/>
            <a:ext cx="6476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buClr>
                <a:schemeClr val="bg1"/>
              </a:buClr>
              <a:defRPr/>
            </a:pPr>
            <a:r>
              <a:rPr lang="th-TH" sz="4400" b="1" i="1" dirty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</a:t>
            </a:r>
            <a:r>
              <a:rPr lang="th-TH" sz="4400" b="1" i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en-US" sz="4400" b="1" i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เพิ่มชื่อในทะเบียนบ้าน</a:t>
            </a:r>
            <a:endParaRPr lang="en-US" sz="4400" b="1" i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23900" y="2387600"/>
            <a:ext cx="7962899" cy="3637699"/>
            <a:chOff x="456" y="1504"/>
            <a:chExt cx="4759" cy="2211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837" y="1843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3560" y="1843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923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gray">
            <a:xfrm>
              <a:off x="3923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4012" y="1793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4032" y="1800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gray">
            <a:xfrm>
              <a:off x="4076" y="1793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476" y="1789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476" y="1789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565" y="1789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566" y="1791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624" y="1789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641" y="1504"/>
              <a:ext cx="1031" cy="1031"/>
              <a:chOff x="4166" y="1706"/>
              <a:chExt cx="1252" cy="1252"/>
            </a:xfrm>
          </p:grpSpPr>
          <p:sp>
            <p:nvSpPr>
              <p:cNvPr id="37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8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9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0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200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gray">
            <a:xfrm>
              <a:off x="2200" y="1793"/>
              <a:ext cx="164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gray">
            <a:xfrm>
              <a:off x="2289" y="1793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gray">
            <a:xfrm>
              <a:off x="2290" y="1795"/>
              <a:ext cx="1183" cy="4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>
              <a:off x="2348" y="1793"/>
              <a:ext cx="1065" cy="4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th-TH" sz="2800">
                <a:latin typeface="Cordia New" pitchFamily="34" charset="-34"/>
                <a:cs typeface="Cordia New" pitchFamily="34" charset="-34"/>
              </a:endParaRPr>
            </a:p>
          </p:txBody>
        </p: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>
              <a:off x="2365" y="1504"/>
              <a:ext cx="1031" cy="1031"/>
              <a:chOff x="4166" y="1706"/>
              <a:chExt cx="1252" cy="1252"/>
            </a:xfrm>
          </p:grpSpPr>
          <p:sp>
            <p:nvSpPr>
              <p:cNvPr id="33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4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5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6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4095" y="1504"/>
              <a:ext cx="1031" cy="1031"/>
              <a:chOff x="4166" y="1706"/>
              <a:chExt cx="1252" cy="1252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0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1" name="Oval 33"/>
              <p:cNvSpPr>
                <a:spLocks noChangeArrowheads="1"/>
              </p:cNvSpPr>
              <p:nvPr/>
            </p:nvSpPr>
            <p:spPr bwMode="gray">
              <a:xfrm>
                <a:off x="4227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32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th-TH" sz="28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456" y="3179"/>
              <a:ext cx="1296" cy="536"/>
            </a:xfrm>
            <a:prstGeom prst="roundRect">
              <a:avLst>
                <a:gd name="adj" fmla="val 50000"/>
              </a:avLst>
            </a:prstGeom>
            <a:noFill/>
            <a:ln w="38100" algn="ctr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h-TH" sz="2800" dirty="0" smtClean="0">
                  <a:solidFill>
                    <a:schemeClr val="bg1"/>
                  </a:solidFill>
                  <a:latin typeface="Cordia New" pitchFamily="34" charset="-34"/>
                  <a:cs typeface="Cordia New" pitchFamily="34" charset="-34"/>
                </a:rPr>
                <a:t>ได้เลขรหัสประจำ</a:t>
              </a:r>
            </a:p>
            <a:p>
              <a:pPr algn="ctr" eaLnBrk="0" hangingPunct="0"/>
              <a:r>
                <a:rPr lang="th-TH" sz="2800" dirty="0" smtClean="0">
                  <a:solidFill>
                    <a:schemeClr val="bg1"/>
                  </a:solidFill>
                  <a:latin typeface="Cordia New" pitchFamily="34" charset="-34"/>
                  <a:cs typeface="Cordia New" pitchFamily="34" charset="-34"/>
                </a:rPr>
                <a:t>ตัวประชาชน</a:t>
              </a:r>
              <a:endParaRPr lang="en-US" sz="2800" dirty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gray">
            <a:xfrm>
              <a:off x="854" y="1773"/>
              <a:ext cx="593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เลือกการ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ทำงาน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gray">
            <a:xfrm>
              <a:off x="2587" y="1728"/>
              <a:ext cx="602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ระบุห้วข้อ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การค้นหา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gray">
            <a:xfrm>
              <a:off x="4121" y="1759"/>
              <a:ext cx="1036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แสดงรายละเอียด</a:t>
              </a:r>
              <a:endParaRPr lang="en-US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  <a:p>
              <a:pPr algn="ctr" eaLnBrk="0" hangingPunct="0"/>
              <a:r>
                <a:rPr lang="en-US" dirty="0" err="1" smtClean="0">
                  <a:solidFill>
                    <a:srgbClr val="000000"/>
                  </a:solidFill>
                  <a:latin typeface="Cordia New" pitchFamily="34" charset="-34"/>
                  <a:cs typeface="Cordia New" pitchFamily="34" charset="-34"/>
                </a:rPr>
                <a:t>ของข้อมูล</a:t>
              </a:r>
              <a:endParaRPr lang="en-US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4413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756" y="152400"/>
            <a:ext cx="7315200" cy="715963"/>
          </a:xfrm>
        </p:spPr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bg1"/>
                </a:solidFill>
              </a:rPr>
              <a:t>ระบบทะเบียนการ</a:t>
            </a:r>
            <a:r>
              <a:rPr lang="en-US" sz="5400" dirty="0" err="1" smtClean="0">
                <a:solidFill>
                  <a:schemeClr val="bg1"/>
                </a:solidFill>
              </a:rPr>
              <a:t>เกิด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9987" name="AutoShape 3"/>
          <p:cNvSpPr>
            <a:spLocks noChangeArrowheads="1"/>
          </p:cNvSpPr>
          <p:nvPr/>
        </p:nvSpPr>
        <p:spPr bwMode="gray">
          <a:xfrm>
            <a:off x="990600" y="2116138"/>
            <a:ext cx="7239000" cy="3825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th-TH">
              <a:cs typeface="+mn-cs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95288" y="1844675"/>
            <a:ext cx="2447925" cy="3740150"/>
            <a:chOff x="528" y="1392"/>
            <a:chExt cx="1158" cy="2085"/>
          </a:xfrm>
        </p:grpSpPr>
        <p:sp>
          <p:nvSpPr>
            <p:cNvPr id="43049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70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3492500" y="1844675"/>
            <a:ext cx="2084388" cy="3740150"/>
            <a:chOff x="2287" y="1392"/>
            <a:chExt cx="1158" cy="2085"/>
          </a:xfrm>
        </p:grpSpPr>
        <p:sp>
          <p:nvSpPr>
            <p:cNvPr id="43047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8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4" name="Group 10"/>
          <p:cNvGrpSpPr>
            <a:grpSpLocks/>
          </p:cNvGrpSpPr>
          <p:nvPr/>
        </p:nvGrpSpPr>
        <p:grpSpPr bwMode="auto">
          <a:xfrm>
            <a:off x="6300789" y="1844675"/>
            <a:ext cx="2348570" cy="3740150"/>
            <a:chOff x="4074" y="1392"/>
            <a:chExt cx="1158" cy="2085"/>
          </a:xfrm>
        </p:grpSpPr>
        <p:sp>
          <p:nvSpPr>
            <p:cNvPr id="43045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6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black">
          <a:xfrm>
            <a:off x="460375" y="2146300"/>
            <a:ext cx="2359025" cy="3231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รับแจ้ง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แจ้งเกิดเด็กประเภท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1 , 2 , 7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แจ้งเกิดเด็กต่างด้าว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 (3 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สัญชาติ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แจ้งเกิดเด็กบุคคลไม่มีสถานะทางทะเบียน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black">
          <a:xfrm>
            <a:off x="3554413" y="2120900"/>
            <a:ext cx="1934276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ตรวจสอบคัดรับรองรายการ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ทะเบียนการ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เกิด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ใบรับแจ้งเกิด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ท.ร.๑๐๐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black">
          <a:xfrm>
            <a:off x="6300788" y="2120900"/>
            <a:ext cx="2447925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รายการ</a:t>
            </a:r>
            <a:endParaRPr lang="th-TH" b="1" dirty="0" smtClean="0">
              <a:solidFill>
                <a:schemeClr val="accent5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แก้ไขทะเบียน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การเกิด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จำหน่ายทะเบียนการ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เกิด</a:t>
            </a:r>
            <a:endParaRPr lang="th-TH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48138" name="Group 16"/>
          <p:cNvGrpSpPr>
            <a:grpSpLocks/>
          </p:cNvGrpSpPr>
          <p:nvPr/>
        </p:nvGrpSpPr>
        <p:grpSpPr bwMode="auto">
          <a:xfrm>
            <a:off x="2971800" y="3368675"/>
            <a:ext cx="504825" cy="561975"/>
            <a:chOff x="1872" y="2352"/>
            <a:chExt cx="240" cy="240"/>
          </a:xfrm>
        </p:grpSpPr>
        <p:grpSp>
          <p:nvGrpSpPr>
            <p:cNvPr id="48153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60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1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2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3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4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54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55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6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7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8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9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48139" name="Group 29"/>
          <p:cNvGrpSpPr>
            <a:grpSpLocks/>
          </p:cNvGrpSpPr>
          <p:nvPr/>
        </p:nvGrpSpPr>
        <p:grpSpPr bwMode="auto">
          <a:xfrm>
            <a:off x="5715000" y="3368675"/>
            <a:ext cx="504825" cy="561975"/>
            <a:chOff x="1872" y="2352"/>
            <a:chExt cx="240" cy="240"/>
          </a:xfrm>
        </p:grpSpPr>
        <p:grpSp>
          <p:nvGrpSpPr>
            <p:cNvPr id="48141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48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9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0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1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2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42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43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4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5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6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7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7108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7" grpId="0"/>
      <p:bldP spid="169998" grpId="0" build="p"/>
      <p:bldP spid="1699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756" y="152400"/>
            <a:ext cx="7315200" cy="715963"/>
          </a:xfrm>
        </p:spPr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bg1"/>
                </a:solidFill>
              </a:rPr>
              <a:t>ระบบทะเบียนการ</a:t>
            </a:r>
            <a:r>
              <a:rPr lang="en-US" sz="5400" dirty="0" err="1" smtClean="0">
                <a:solidFill>
                  <a:schemeClr val="bg1"/>
                </a:solidFill>
              </a:rPr>
              <a:t>ตาย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9987" name="AutoShape 3"/>
          <p:cNvSpPr>
            <a:spLocks noChangeArrowheads="1"/>
          </p:cNvSpPr>
          <p:nvPr/>
        </p:nvSpPr>
        <p:spPr bwMode="gray">
          <a:xfrm>
            <a:off x="990600" y="1795464"/>
            <a:ext cx="7239000" cy="468153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th-TH">
              <a:cs typeface="+mn-cs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95288" y="1524000"/>
            <a:ext cx="2757487" cy="4724400"/>
            <a:chOff x="528" y="1392"/>
            <a:chExt cx="1158" cy="2085"/>
          </a:xfrm>
        </p:grpSpPr>
        <p:sp>
          <p:nvSpPr>
            <p:cNvPr id="43049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70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3630612" y="1524000"/>
            <a:ext cx="2084388" cy="4724400"/>
            <a:chOff x="2287" y="1392"/>
            <a:chExt cx="1158" cy="2085"/>
          </a:xfrm>
        </p:grpSpPr>
        <p:sp>
          <p:nvSpPr>
            <p:cNvPr id="43047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8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4" name="Group 10"/>
          <p:cNvGrpSpPr>
            <a:grpSpLocks/>
          </p:cNvGrpSpPr>
          <p:nvPr/>
        </p:nvGrpSpPr>
        <p:grpSpPr bwMode="auto">
          <a:xfrm>
            <a:off x="6300789" y="1524000"/>
            <a:ext cx="2348570" cy="4794707"/>
            <a:chOff x="4074" y="1392"/>
            <a:chExt cx="1158" cy="2085"/>
          </a:xfrm>
        </p:grpSpPr>
        <p:sp>
          <p:nvSpPr>
            <p:cNvPr id="43045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6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black">
          <a:xfrm>
            <a:off x="460375" y="1609726"/>
            <a:ext cx="2692400" cy="4708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รับแจ้ง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แจ้งตายบุคคลในทร.14/13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แจ้งตายคนต่างด้าว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(3 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สัญชาติ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แจ้งตายบุคคลไม่มีสถานะทางทะเบียน</a:t>
            </a:r>
            <a:endParaRPr lang="en-US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แจ้งตายกรณีไม่ทราบผู้ตายเป็นใคร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(ทร.04/05) 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แจ้งตายบุคคลที่ไม่มีเลข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(ทร.051)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black">
          <a:xfrm>
            <a:off x="3554413" y="1584326"/>
            <a:ext cx="1934276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ตรวจสอบคัดรับรองรายการ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ทะเบียนการ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ตาย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พิมพ์ซ่อม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/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สำเนามรณบัตร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black">
          <a:xfrm>
            <a:off x="6300788" y="1584326"/>
            <a:ext cx="2447925" cy="39703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b="1" dirty="0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</a:t>
            </a:r>
            <a:r>
              <a:rPr lang="en-US" b="1" dirty="0" err="1" smtClean="0">
                <a:solidFill>
                  <a:schemeClr val="accent5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รายการ</a:t>
            </a:r>
            <a:endParaRPr lang="th-TH" b="1" dirty="0" smtClean="0">
              <a:solidFill>
                <a:schemeClr val="accent5">
                  <a:lumMod val="1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แก้ไขทะเบียน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การตาย</a:t>
            </a:r>
            <a:endParaRPr lang="en-US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จำหน่ายทะเบียนการ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ตาย</a:t>
            </a:r>
            <a:endParaRPr lang="en-US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แก้ไขเลขประจำตัวประชาชน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กรณีรายการไม่ทราบผู้ตายเป็นใคร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04/05)</a:t>
            </a:r>
            <a:endParaRPr lang="th-TH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48138" name="Group 16"/>
          <p:cNvGrpSpPr>
            <a:grpSpLocks/>
          </p:cNvGrpSpPr>
          <p:nvPr/>
        </p:nvGrpSpPr>
        <p:grpSpPr bwMode="auto">
          <a:xfrm>
            <a:off x="3228975" y="3048001"/>
            <a:ext cx="353377" cy="588674"/>
            <a:chOff x="1872" y="2352"/>
            <a:chExt cx="240" cy="240"/>
          </a:xfrm>
        </p:grpSpPr>
        <p:grpSp>
          <p:nvGrpSpPr>
            <p:cNvPr id="48153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60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1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2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3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4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54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55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6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7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8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9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48139" name="Group 29"/>
          <p:cNvGrpSpPr>
            <a:grpSpLocks/>
          </p:cNvGrpSpPr>
          <p:nvPr/>
        </p:nvGrpSpPr>
        <p:grpSpPr bwMode="auto">
          <a:xfrm>
            <a:off x="5819776" y="3048001"/>
            <a:ext cx="403860" cy="521484"/>
            <a:chOff x="1872" y="2352"/>
            <a:chExt cx="240" cy="240"/>
          </a:xfrm>
        </p:grpSpPr>
        <p:grpSp>
          <p:nvGrpSpPr>
            <p:cNvPr id="48141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48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9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0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1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2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42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43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4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5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6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7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6997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7" grpId="0"/>
      <p:bldP spid="169998" grpId="0" build="p"/>
      <p:bldP spid="1699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756" y="152400"/>
            <a:ext cx="7315200" cy="715963"/>
          </a:xfrm>
        </p:spPr>
        <p:txBody>
          <a:bodyPr/>
          <a:lstStyle/>
          <a:p>
            <a:pPr eaLnBrk="1" hangingPunct="1"/>
            <a:r>
              <a:rPr lang="th-TH" sz="5400" dirty="0" smtClean="0">
                <a:solidFill>
                  <a:schemeClr val="bg1"/>
                </a:solidFill>
              </a:rPr>
              <a:t>ระบบทะเบียนการย้าย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69987" name="AutoShape 3"/>
          <p:cNvSpPr>
            <a:spLocks noChangeArrowheads="1"/>
          </p:cNvSpPr>
          <p:nvPr/>
        </p:nvSpPr>
        <p:spPr bwMode="gray">
          <a:xfrm>
            <a:off x="990600" y="2116138"/>
            <a:ext cx="7239000" cy="3825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th-TH">
              <a:cs typeface="+mn-cs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95288" y="1844675"/>
            <a:ext cx="2447925" cy="3740150"/>
            <a:chOff x="528" y="1392"/>
            <a:chExt cx="1158" cy="2085"/>
          </a:xfrm>
        </p:grpSpPr>
        <p:sp>
          <p:nvSpPr>
            <p:cNvPr id="43049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70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3492500" y="1844675"/>
            <a:ext cx="2084388" cy="3740150"/>
            <a:chOff x="2287" y="1392"/>
            <a:chExt cx="1158" cy="2085"/>
          </a:xfrm>
        </p:grpSpPr>
        <p:sp>
          <p:nvSpPr>
            <p:cNvPr id="43047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8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4" name="Group 10"/>
          <p:cNvGrpSpPr>
            <a:grpSpLocks/>
          </p:cNvGrpSpPr>
          <p:nvPr/>
        </p:nvGrpSpPr>
        <p:grpSpPr bwMode="auto">
          <a:xfrm>
            <a:off x="6300788" y="1844675"/>
            <a:ext cx="2447925" cy="3740150"/>
            <a:chOff x="4074" y="1392"/>
            <a:chExt cx="1158" cy="2085"/>
          </a:xfrm>
        </p:grpSpPr>
        <p:sp>
          <p:nvSpPr>
            <p:cNvPr id="43045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6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black">
          <a:xfrm>
            <a:off x="441325" y="2146300"/>
            <a:ext cx="2359025" cy="295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sz="32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บริการรับแจ้ง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ย้ายออก เข้าในเขต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ย้ายเข้าปกติ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ย้ายเข้าปลาย ทางอัตโนมัติ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black">
          <a:xfrm>
            <a:off x="3554413" y="2120900"/>
            <a:ext cx="1943100" cy="3232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sz="32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ตรวจสอบคัดรับรองรายการ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ทะเบียนการย้ายออก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ทะเบียนการย้ายเข้า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black">
          <a:xfrm>
            <a:off x="6300788" y="2120900"/>
            <a:ext cx="2447925" cy="317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th-TH" sz="32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แก้ไขทะเบียนย้ายออก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/</a:t>
            </a: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ย้ายเข้า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จำหน่ายทะเบียนการย้ายออก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/</a:t>
            </a:r>
            <a:r>
              <a:rPr lang="th-TH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ย้ายเข้า</a:t>
            </a:r>
          </a:p>
        </p:txBody>
      </p:sp>
      <p:grpSp>
        <p:nvGrpSpPr>
          <p:cNvPr id="48138" name="Group 16"/>
          <p:cNvGrpSpPr>
            <a:grpSpLocks/>
          </p:cNvGrpSpPr>
          <p:nvPr/>
        </p:nvGrpSpPr>
        <p:grpSpPr bwMode="auto">
          <a:xfrm>
            <a:off x="2971800" y="3368675"/>
            <a:ext cx="504825" cy="561975"/>
            <a:chOff x="1872" y="2352"/>
            <a:chExt cx="240" cy="240"/>
          </a:xfrm>
        </p:grpSpPr>
        <p:grpSp>
          <p:nvGrpSpPr>
            <p:cNvPr id="48153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60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1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2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3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4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54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55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6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7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8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9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48139" name="Group 29"/>
          <p:cNvGrpSpPr>
            <a:grpSpLocks/>
          </p:cNvGrpSpPr>
          <p:nvPr/>
        </p:nvGrpSpPr>
        <p:grpSpPr bwMode="auto">
          <a:xfrm>
            <a:off x="5715000" y="3368675"/>
            <a:ext cx="504825" cy="561975"/>
            <a:chOff x="1872" y="2352"/>
            <a:chExt cx="240" cy="240"/>
          </a:xfrm>
        </p:grpSpPr>
        <p:grpSp>
          <p:nvGrpSpPr>
            <p:cNvPr id="48141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48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9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0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1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2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42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43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4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5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6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7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70026" name="Text Box 42"/>
          <p:cNvSpPr txBox="1">
            <a:spLocks noChangeArrowheads="1"/>
          </p:cNvSpPr>
          <p:nvPr/>
        </p:nvSpPr>
        <p:spPr bwMode="gray">
          <a:xfrm>
            <a:off x="962025" y="1125538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th-TH" sz="3200" b="1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มีส่วนของการทำงานดังนี้</a:t>
            </a:r>
            <a:endParaRPr lang="en-US" sz="3200" dirty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03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9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9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9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9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7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9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7" grpId="0"/>
      <p:bldP spid="169998" grpId="0" build="p"/>
      <p:bldP spid="169999" grpId="0" build="p"/>
      <p:bldP spid="1700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ChangeArrowheads="1"/>
          </p:cNvSpPr>
          <p:nvPr/>
        </p:nvSpPr>
        <p:spPr bwMode="auto">
          <a:xfrm>
            <a:off x="533400" y="2007683"/>
            <a:ext cx="7772400" cy="4164517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gray">
          <a:xfrm>
            <a:off x="3695700" y="2362200"/>
            <a:ext cx="4457700" cy="771946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97CCF3">
                  <a:gamma/>
                  <a:tint val="4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buFont typeface="Wingdings" pitchFamily="2" charset="2"/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แก้ไขหรือจำหน่ายรายการบุคคลในท.ร.14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หรือ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  <a:p>
            <a:pPr algn="r"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บุคคลต่างด้าว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คนไม่มีสถานะ</a:t>
            </a:r>
            <a:endParaRPr lang="en-US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6916" name="AutoShape 4"/>
          <p:cNvSpPr>
            <a:spLocks noChangeArrowheads="1"/>
          </p:cNvSpPr>
          <p:nvPr/>
        </p:nvSpPr>
        <p:spPr bwMode="gray">
          <a:xfrm>
            <a:off x="3394720" y="3853189"/>
            <a:ext cx="4659288" cy="689248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buFont typeface="Wingdings" pitchFamily="2" charset="2"/>
              <a:buNone/>
            </a:pPr>
            <a:r>
              <a:rPr lang="en-US" dirty="0" err="1">
                <a:latin typeface="Cordia New" pitchFamily="34" charset="-34"/>
                <a:cs typeface="Cordia New" pitchFamily="34" charset="-34"/>
              </a:rPr>
              <a:t>แก้ไขหรือจำหน่าย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รายการบ้าน</a:t>
            </a:r>
            <a:endParaRPr lang="en-US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6920" name="AutoShape 8"/>
          <p:cNvSpPr>
            <a:spLocks noChangeArrowheads="1"/>
          </p:cNvSpPr>
          <p:nvPr/>
        </p:nvSpPr>
        <p:spPr bwMode="gray">
          <a:xfrm>
            <a:off x="685800" y="2502010"/>
            <a:ext cx="3009900" cy="810647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แก้ไขหรือจำหน่ายราย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Clr>
                <a:schemeClr val="bg1"/>
              </a:buClr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การบุคคล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. ๙๗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gray">
          <a:xfrm>
            <a:off x="685800" y="3853188"/>
            <a:ext cx="3009900" cy="810647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Clr>
                <a:schemeClr val="bg1"/>
              </a:buClr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รายการบ้าน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ท.ร.๙๗</a:t>
            </a:r>
            <a:endParaRPr lang="en-US" sz="36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6926" name="AutoShape 14"/>
          <p:cNvSpPr>
            <a:spLocks noChangeArrowheads="1"/>
          </p:cNvSpPr>
          <p:nvPr/>
        </p:nvSpPr>
        <p:spPr bwMode="auto">
          <a:xfrm>
            <a:off x="381000" y="1447800"/>
            <a:ext cx="8077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i="1" dirty="0" err="1" smtClean="0">
                <a:latin typeface="Cordia New" pitchFamily="34" charset="-34"/>
                <a:cs typeface="Cordia New" pitchFamily="34" charset="-34"/>
              </a:rPr>
              <a:t>ทะเบียนการแก้ไขหรือจำหน่ายรายการบุคคลและบ้าน</a:t>
            </a:r>
            <a:endParaRPr lang="en-US" sz="3600" b="1" i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gray">
          <a:xfrm>
            <a:off x="3730420" y="4993143"/>
            <a:ext cx="4457700" cy="771946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97CCF3">
                  <a:gamma/>
                  <a:tint val="4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buFont typeface="Wingdings" pitchFamily="2" charset="2"/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แก้ไขหรือจำหน่ายรายการบุคคลในท.ร.13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หรือ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  <a:p>
            <a:pPr algn="r"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บุคคลต่างด้าว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คนไม่มีสถานะ</a:t>
            </a:r>
            <a:endParaRPr lang="en-US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720520" y="5132953"/>
            <a:ext cx="3009900" cy="810647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แก้ไขหรือจำหน่ายราย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Clr>
                <a:schemeClr val="bg1"/>
              </a:buClr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การบุคคล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. ๔๔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70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 animBg="1"/>
      <p:bldP spid="166916" grpId="0" animBg="1"/>
      <p:bldP spid="166920" grpId="0" animBg="1"/>
      <p:bldP spid="166921" grpId="0" animBg="1"/>
      <p:bldP spid="166926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ChangeArrowheads="1"/>
          </p:cNvSpPr>
          <p:nvPr/>
        </p:nvSpPr>
        <p:spPr bwMode="auto">
          <a:xfrm>
            <a:off x="533400" y="2007683"/>
            <a:ext cx="7772400" cy="4316917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6926" name="AutoShape 14"/>
          <p:cNvSpPr>
            <a:spLocks noChangeArrowheads="1"/>
          </p:cNvSpPr>
          <p:nvPr/>
        </p:nvSpPr>
        <p:spPr bwMode="auto">
          <a:xfrm>
            <a:off x="381000" y="1447800"/>
            <a:ext cx="8077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i="1" dirty="0" err="1" smtClean="0">
                <a:latin typeface="Cordia New" pitchFamily="34" charset="-34"/>
                <a:cs typeface="Cordia New" pitchFamily="34" charset="-34"/>
              </a:rPr>
              <a:t>ทะเบียนการแก้ไขหรือจำหน่ายรายการบุคคลและบ้าน</a:t>
            </a:r>
            <a:endParaRPr lang="en-US" sz="3600" b="1" i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gray">
          <a:xfrm>
            <a:off x="3730420" y="4383542"/>
            <a:ext cx="4457700" cy="1137919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97CCF3">
                  <a:gamma/>
                  <a:tint val="4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จำหน่ายรายการบุคคลในท.ร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14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กรณีบุคคลสละสัญชาติ</a:t>
            </a:r>
            <a:endParaRPr lang="en-US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3357812" y="2642862"/>
            <a:ext cx="4659288" cy="1099379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cap="rnd">
                <a:solidFill>
                  <a:schemeClr val="bg2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ตรวจสอบรายการแก้ไข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จำหน่ายรายการ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บุคคลจาก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๙๗ / ๔๔ </a:t>
            </a:r>
            <a:endParaRPr lang="en-US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720520" y="4523353"/>
            <a:ext cx="3009900" cy="1194968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การจำหน่ายรายการบุคคล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Clr>
                <a:schemeClr val="bg1"/>
              </a:buClr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สละสัญชาติ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gray">
          <a:xfrm>
            <a:off x="648892" y="2642862"/>
            <a:ext cx="3009900" cy="1167138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ตรวจสอบรายการแก้ไข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eaLnBrk="0" hangingPunct="0">
              <a:buClr>
                <a:schemeClr val="bg1"/>
              </a:buClr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หรือจำหน่ายรายการบุคคล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0" hangingPunct="0"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(๙๗/๔๔)</a:t>
            </a:r>
            <a:endParaRPr lang="en-US" sz="36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85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2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062472" cy="1295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b="1" i="1" dirty="0" err="1" smtClean="0">
                <a:latin typeface="Cordia New" pitchFamily="34" charset="-34"/>
                <a:cs typeface="Cordia New" pitchFamily="34" charset="-34"/>
              </a:rPr>
              <a:t>การพิมพ์ทะเบียนบ้านแบบเล่ม</a:t>
            </a:r>
            <a:endParaRPr lang="en-US" b="1" i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57400" y="2057400"/>
            <a:ext cx="64770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2F75A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2F75A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2F75A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2F75A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การทำงาน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เพื่อพิมพ์ทะเบียนบ้านแบบเล่ม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กรณีต่าง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ๆ  </a:t>
            </a:r>
          </a:p>
          <a:p>
            <a:pPr>
              <a:lnSpc>
                <a:spcPct val="80000"/>
              </a:lnSpc>
            </a:pP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พิมพ์ใช้แทนของเดิม</a:t>
            </a:r>
            <a:endParaRPr lang="en-US" altLang="ko-KR" sz="4400" b="1" i="1" dirty="0" smtClean="0">
              <a:latin typeface="Cordia New" pitchFamily="34" charset="-34"/>
              <a:ea typeface="굴림" charset="-127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พิมพ์บันทึกกรณีต่าง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ๆ</a:t>
            </a:r>
          </a:p>
          <a:p>
            <a:pPr>
              <a:lnSpc>
                <a:spcPct val="80000"/>
              </a:lnSpc>
            </a:pP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พิมพ์ซ่อมกรณี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4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ต่าง</a:t>
            </a:r>
            <a:r>
              <a:rPr lang="en-US" altLang="ko-KR" sz="44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 ๆ </a:t>
            </a:r>
            <a:endParaRPr lang="en-US" sz="4400" b="1" i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28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1219200" y="4572000"/>
            <a:ext cx="6319838" cy="1219200"/>
            <a:chOff x="576" y="2880"/>
            <a:chExt cx="3981" cy="768"/>
          </a:xfrm>
        </p:grpSpPr>
        <p:sp>
          <p:nvSpPr>
            <p:cNvPr id="168964" name="AutoShape 4"/>
            <p:cNvSpPr>
              <a:spLocks noChangeArrowheads="1"/>
            </p:cNvSpPr>
            <p:nvPr/>
          </p:nvSpPr>
          <p:spPr bwMode="gray">
            <a:xfrm>
              <a:off x="576" y="2976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32" name="AutoShape 5"/>
            <p:cNvSpPr>
              <a:spLocks noChangeArrowheads="1"/>
            </p:cNvSpPr>
            <p:nvPr/>
          </p:nvSpPr>
          <p:spPr bwMode="gray">
            <a:xfrm>
              <a:off x="576" y="2880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66" name="AutoShape 6"/>
            <p:cNvSpPr>
              <a:spLocks noChangeArrowheads="1"/>
            </p:cNvSpPr>
            <p:nvPr/>
          </p:nvSpPr>
          <p:spPr bwMode="gray">
            <a:xfrm flipV="1">
              <a:off x="576" y="3216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grpSp>
        <p:nvGrpSpPr>
          <p:cNvPr id="38917" name="Group 7"/>
          <p:cNvGrpSpPr>
            <a:grpSpLocks/>
          </p:cNvGrpSpPr>
          <p:nvPr/>
        </p:nvGrpSpPr>
        <p:grpSpPr bwMode="auto">
          <a:xfrm>
            <a:off x="1219200" y="3070225"/>
            <a:ext cx="6319838" cy="1219200"/>
            <a:chOff x="576" y="1934"/>
            <a:chExt cx="3981" cy="768"/>
          </a:xfrm>
        </p:grpSpPr>
        <p:sp>
          <p:nvSpPr>
            <p:cNvPr id="168968" name="AutoShape 8"/>
            <p:cNvSpPr>
              <a:spLocks noChangeArrowheads="1"/>
            </p:cNvSpPr>
            <p:nvPr/>
          </p:nvSpPr>
          <p:spPr bwMode="gray">
            <a:xfrm>
              <a:off x="576" y="2030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29" name="AutoShape 9"/>
            <p:cNvSpPr>
              <a:spLocks noChangeArrowheads="1"/>
            </p:cNvSpPr>
            <p:nvPr/>
          </p:nvSpPr>
          <p:spPr bwMode="gray">
            <a:xfrm>
              <a:off x="576" y="1934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70" name="AutoShape 10"/>
            <p:cNvSpPr>
              <a:spLocks noChangeArrowheads="1"/>
            </p:cNvSpPr>
            <p:nvPr/>
          </p:nvSpPr>
          <p:spPr bwMode="gray">
            <a:xfrm flipV="1">
              <a:off x="576" y="2270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grpSp>
        <p:nvGrpSpPr>
          <p:cNvPr id="38918" name="Group 11"/>
          <p:cNvGrpSpPr>
            <a:grpSpLocks/>
          </p:cNvGrpSpPr>
          <p:nvPr/>
        </p:nvGrpSpPr>
        <p:grpSpPr bwMode="auto">
          <a:xfrm>
            <a:off x="1219200" y="1600200"/>
            <a:ext cx="6319838" cy="1219200"/>
            <a:chOff x="576" y="1008"/>
            <a:chExt cx="3981" cy="768"/>
          </a:xfrm>
        </p:grpSpPr>
        <p:sp>
          <p:nvSpPr>
            <p:cNvPr id="168972" name="AutoShape 12"/>
            <p:cNvSpPr>
              <a:spLocks noChangeArrowheads="1"/>
            </p:cNvSpPr>
            <p:nvPr/>
          </p:nvSpPr>
          <p:spPr bwMode="gray">
            <a:xfrm>
              <a:off x="576" y="1104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26" name="AutoShape 13"/>
            <p:cNvSpPr>
              <a:spLocks noChangeArrowheads="1"/>
            </p:cNvSpPr>
            <p:nvPr/>
          </p:nvSpPr>
          <p:spPr bwMode="gray">
            <a:xfrm>
              <a:off x="576" y="1008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74" name="AutoShape 14"/>
            <p:cNvSpPr>
              <a:spLocks noChangeArrowheads="1"/>
            </p:cNvSpPr>
            <p:nvPr/>
          </p:nvSpPr>
          <p:spPr bwMode="gray">
            <a:xfrm flipV="1">
              <a:off x="576" y="1344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sp>
        <p:nvSpPr>
          <p:cNvPr id="38919" name="Rectangle 15"/>
          <p:cNvSpPr>
            <a:spLocks noChangeArrowheads="1"/>
          </p:cNvSpPr>
          <p:nvPr/>
        </p:nvSpPr>
        <p:spPr bwMode="gray">
          <a:xfrm>
            <a:off x="1219200" y="1676400"/>
            <a:ext cx="5962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th-TH" sz="3600" b="1" dirty="0" smtClean="0">
                <a:solidFill>
                  <a:schemeClr val="bg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en-US" sz="3600" b="1" dirty="0" err="1" smtClean="0">
                <a:solidFill>
                  <a:schemeClr val="bg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ตรวจสอบทุจริตทางทะเบียนราษฎร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0" name="Rectangle 16"/>
          <p:cNvSpPr>
            <a:spLocks noChangeArrowheads="1"/>
          </p:cNvSpPr>
          <p:nvPr/>
        </p:nvSpPr>
        <p:spPr bwMode="gray">
          <a:xfrm>
            <a:off x="1219201" y="3146425"/>
            <a:ext cx="57693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en-US" sz="3600" b="1" dirty="0" err="1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เพิ่มรายการบ้าน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และคนตกหล่น</a:t>
            </a:r>
            <a:endParaRPr lang="en-US" sz="3600" b="1" dirty="0">
              <a:solidFill>
                <a:schemeClr val="bg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1" name="Rectangle 17"/>
          <p:cNvSpPr>
            <a:spLocks noChangeArrowheads="1"/>
          </p:cNvSpPr>
          <p:nvPr/>
        </p:nvSpPr>
        <p:spPr bwMode="gray">
          <a:xfrm>
            <a:off x="1219201" y="4648200"/>
            <a:ext cx="5885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en-US" sz="3600" b="1" dirty="0" err="1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จัดเก็บภาพใบหน้าของชนกลุ่มน้อย</a:t>
            </a:r>
            <a:endParaRPr lang="en-US" sz="3600" b="1" dirty="0">
              <a:solidFill>
                <a:schemeClr val="bg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2" name="AutoShape 18"/>
          <p:cNvSpPr>
            <a:spLocks noChangeArrowheads="1"/>
          </p:cNvSpPr>
          <p:nvPr/>
        </p:nvSpPr>
        <p:spPr bwMode="gray">
          <a:xfrm>
            <a:off x="2916238" y="2279650"/>
            <a:ext cx="5688012" cy="608013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ตรวจสอบข้อมูลการเพิ่มรายการคน</a:t>
            </a:r>
            <a:r>
              <a:rPr lang="en-US" sz="2400" b="1" dirty="0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การแก้ไข</a:t>
            </a:r>
            <a:r>
              <a:rPr lang="en-US" sz="2400" b="1" dirty="0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การย้ายเข้า</a:t>
            </a:r>
            <a:endParaRPr lang="en-US" sz="2400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3" name="AutoShape 19"/>
          <p:cNvSpPr>
            <a:spLocks noChangeArrowheads="1"/>
          </p:cNvSpPr>
          <p:nvPr/>
        </p:nvSpPr>
        <p:spPr bwMode="gray">
          <a:xfrm>
            <a:off x="2916238" y="3733800"/>
            <a:ext cx="5688012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เพิ่มบ้าน</a:t>
            </a:r>
            <a:r>
              <a:rPr lang="en-US" sz="2400" b="1" dirty="0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และคนตกหล่น</a:t>
            </a:r>
            <a:r>
              <a:rPr lang="en-US" sz="2400" b="1" dirty="0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ที่ส่วนกลาง</a:t>
            </a:r>
            <a:endParaRPr lang="en-US" sz="2400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4" name="AutoShape 20"/>
          <p:cNvSpPr>
            <a:spLocks noChangeArrowheads="1"/>
          </p:cNvSpPr>
          <p:nvPr/>
        </p:nvSpPr>
        <p:spPr bwMode="gray">
          <a:xfrm>
            <a:off x="2916238" y="5237163"/>
            <a:ext cx="5688012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err="1" smtClean="0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จัดเก็บภาพใบหน้าของชนกลุ่มน้อยและกำหนดเลขที่ส่วนกลาง</a:t>
            </a:r>
            <a:endParaRPr lang="en-US" sz="2400" b="1" dirty="0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1" y="152400"/>
            <a:ext cx="58102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buClr>
                <a:schemeClr val="bg1"/>
              </a:buClr>
              <a:defRPr/>
            </a:pPr>
            <a:r>
              <a:rPr lang="en-US" sz="4400" b="1" i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ระบบทะเบียนราษฎร</a:t>
            </a:r>
            <a:endParaRPr lang="en-US" sz="4400" b="1" i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96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495800" y="4724400"/>
            <a:ext cx="4343400" cy="1219200"/>
          </a:xfrm>
        </p:spPr>
        <p:txBody>
          <a:bodyPr/>
          <a:lstStyle/>
          <a:p>
            <a:pPr algn="ctr"/>
            <a:r>
              <a:rPr lang="en-US" sz="8000" b="1" dirty="0" err="1" smtClean="0">
                <a:latin typeface="Cordia New" pitchFamily="34" charset="-34"/>
                <a:cs typeface="Cordia New" pitchFamily="34" charset="-34"/>
              </a:rPr>
              <a:t>ขอบคุณคะ</a:t>
            </a:r>
            <a:endParaRPr lang="en-US" sz="8000" b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8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2760" y="1219707"/>
            <a:ext cx="7315200" cy="715963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grpSp>
        <p:nvGrpSpPr>
          <p:cNvPr id="41076" name="Group 116"/>
          <p:cNvGrpSpPr>
            <a:grpSpLocks/>
          </p:cNvGrpSpPr>
          <p:nvPr/>
        </p:nvGrpSpPr>
        <p:grpSpPr bwMode="auto">
          <a:xfrm>
            <a:off x="1089134" y="1947862"/>
            <a:ext cx="6223296" cy="806449"/>
            <a:chOff x="1248" y="1227"/>
            <a:chExt cx="3408" cy="508"/>
          </a:xfrm>
        </p:grpSpPr>
        <p:grpSp>
          <p:nvGrpSpPr>
            <p:cNvPr id="41048" name="Group 88"/>
            <p:cNvGrpSpPr>
              <a:grpSpLocks/>
            </p:cNvGrpSpPr>
            <p:nvPr/>
          </p:nvGrpSpPr>
          <p:grpSpPr bwMode="auto">
            <a:xfrm>
              <a:off x="1248" y="1227"/>
              <a:ext cx="480" cy="419"/>
              <a:chOff x="1110" y="2656"/>
              <a:chExt cx="1549" cy="1351"/>
            </a:xfrm>
          </p:grpSpPr>
          <p:sp>
            <p:nvSpPr>
              <p:cNvPr id="41049" name="AutoShape 8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50" name="AutoShape 9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51" name="AutoShape 9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41056" name="Line 96"/>
            <p:cNvSpPr>
              <a:spLocks noChangeShapeType="1"/>
            </p:cNvSpPr>
            <p:nvPr/>
          </p:nvSpPr>
          <p:spPr bwMode="auto">
            <a:xfrm>
              <a:off x="1632" y="1611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40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57" name="Text Box 97"/>
            <p:cNvSpPr txBox="1">
              <a:spLocks noChangeArrowheads="1"/>
            </p:cNvSpPr>
            <p:nvPr/>
          </p:nvSpPr>
          <p:spPr bwMode="auto">
            <a:xfrm>
              <a:off x="2887" y="1241"/>
              <a:ext cx="132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4000" b="1" i="1" dirty="0" err="1" smtClean="0">
                  <a:latin typeface="Cordia New" pitchFamily="34" charset="-34"/>
                  <a:ea typeface="굴림" charset="-127"/>
                  <a:cs typeface="Cordia New" pitchFamily="34" charset="-34"/>
                </a:rPr>
                <a:t>เมนูการทำงาน</a:t>
              </a:r>
              <a:endParaRPr lang="en-US" sz="4000" dirty="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58" name="Text Box 98"/>
            <p:cNvSpPr txBox="1">
              <a:spLocks noChangeArrowheads="1"/>
            </p:cNvSpPr>
            <p:nvPr/>
          </p:nvSpPr>
          <p:spPr bwMode="gray">
            <a:xfrm>
              <a:off x="1366" y="1289"/>
              <a:ext cx="23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>
                  <a:latin typeface="Cordia New" pitchFamily="34" charset="-34"/>
                  <a:cs typeface="Cordia New" pitchFamily="34" charset="-34"/>
                </a:rPr>
                <a:t>1</a:t>
              </a:r>
            </a:p>
          </p:txBody>
        </p:sp>
      </p:grpSp>
      <p:grpSp>
        <p:nvGrpSpPr>
          <p:cNvPr id="41077" name="Group 117"/>
          <p:cNvGrpSpPr>
            <a:grpSpLocks/>
          </p:cNvGrpSpPr>
          <p:nvPr/>
        </p:nvGrpSpPr>
        <p:grpSpPr bwMode="auto">
          <a:xfrm>
            <a:off x="1115616" y="2862261"/>
            <a:ext cx="6223295" cy="806449"/>
            <a:chOff x="1248" y="1803"/>
            <a:chExt cx="3408" cy="508"/>
          </a:xfrm>
        </p:grpSpPr>
        <p:grpSp>
          <p:nvGrpSpPr>
            <p:cNvPr id="41052" name="Group 92"/>
            <p:cNvGrpSpPr>
              <a:grpSpLocks/>
            </p:cNvGrpSpPr>
            <p:nvPr/>
          </p:nvGrpSpPr>
          <p:grpSpPr bwMode="auto">
            <a:xfrm>
              <a:off x="1248" y="1803"/>
              <a:ext cx="480" cy="419"/>
              <a:chOff x="3174" y="2656"/>
              <a:chExt cx="1549" cy="1351"/>
            </a:xfrm>
          </p:grpSpPr>
          <p:sp>
            <p:nvSpPr>
              <p:cNvPr id="41053" name="AutoShape 93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54" name="AutoShape 94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55" name="AutoShape 95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41059" name="Line 99"/>
            <p:cNvSpPr>
              <a:spLocks noChangeShapeType="1"/>
            </p:cNvSpPr>
            <p:nvPr/>
          </p:nvSpPr>
          <p:spPr bwMode="auto">
            <a:xfrm>
              <a:off x="1632" y="2187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40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60" name="Text Box 100"/>
            <p:cNvSpPr txBox="1">
              <a:spLocks noChangeArrowheads="1"/>
            </p:cNvSpPr>
            <p:nvPr/>
          </p:nvSpPr>
          <p:spPr bwMode="auto">
            <a:xfrm>
              <a:off x="2672" y="1817"/>
              <a:ext cx="164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4000" b="1" i="1" dirty="0" err="1" smtClean="0">
                  <a:latin typeface="Cordia New" pitchFamily="34" charset="-34"/>
                  <a:ea typeface="굴림" charset="-127"/>
                  <a:cs typeface="Cordia New" pitchFamily="34" charset="-34"/>
                </a:rPr>
                <a:t>การตรวจสอบสิทธิ</a:t>
              </a:r>
              <a:endPara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endParaRPr>
            </a:p>
          </p:txBody>
        </p:sp>
        <p:sp>
          <p:nvSpPr>
            <p:cNvPr id="41061" name="Text Box 101"/>
            <p:cNvSpPr txBox="1">
              <a:spLocks noChangeArrowheads="1"/>
            </p:cNvSpPr>
            <p:nvPr/>
          </p:nvSpPr>
          <p:spPr bwMode="gray">
            <a:xfrm>
              <a:off x="1366" y="1865"/>
              <a:ext cx="23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>
                  <a:latin typeface="Cordia New" pitchFamily="34" charset="-34"/>
                  <a:cs typeface="Cordia New" pitchFamily="34" charset="-34"/>
                </a:rPr>
                <a:t>2</a:t>
              </a:r>
            </a:p>
          </p:txBody>
        </p:sp>
      </p:grpSp>
      <p:grpSp>
        <p:nvGrpSpPr>
          <p:cNvPr id="41078" name="Group 118"/>
          <p:cNvGrpSpPr>
            <a:grpSpLocks/>
          </p:cNvGrpSpPr>
          <p:nvPr/>
        </p:nvGrpSpPr>
        <p:grpSpPr bwMode="auto">
          <a:xfrm>
            <a:off x="1111799" y="3754436"/>
            <a:ext cx="6223295" cy="806449"/>
            <a:chOff x="1248" y="2365"/>
            <a:chExt cx="3408" cy="508"/>
          </a:xfrm>
        </p:grpSpPr>
        <p:grpSp>
          <p:nvGrpSpPr>
            <p:cNvPr id="41062" name="Group 102"/>
            <p:cNvGrpSpPr>
              <a:grpSpLocks/>
            </p:cNvGrpSpPr>
            <p:nvPr/>
          </p:nvGrpSpPr>
          <p:grpSpPr bwMode="auto">
            <a:xfrm>
              <a:off x="1248" y="2365"/>
              <a:ext cx="480" cy="419"/>
              <a:chOff x="1110" y="2656"/>
              <a:chExt cx="1549" cy="1351"/>
            </a:xfrm>
          </p:grpSpPr>
          <p:sp>
            <p:nvSpPr>
              <p:cNvPr id="41063" name="AutoShape 103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64" name="AutoShape 104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65" name="AutoShape 105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41070" name="Line 110"/>
            <p:cNvSpPr>
              <a:spLocks noChangeShapeType="1"/>
            </p:cNvSpPr>
            <p:nvPr/>
          </p:nvSpPr>
          <p:spPr bwMode="auto">
            <a:xfrm>
              <a:off x="1632" y="2749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40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71" name="Text Box 111"/>
            <p:cNvSpPr txBox="1">
              <a:spLocks noChangeArrowheads="1"/>
            </p:cNvSpPr>
            <p:nvPr/>
          </p:nvSpPr>
          <p:spPr bwMode="auto">
            <a:xfrm>
              <a:off x="2376" y="2379"/>
              <a:ext cx="220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4000" b="1" i="1" dirty="0" err="1" smtClean="0">
                  <a:latin typeface="Cordia New" pitchFamily="34" charset="-34"/>
                  <a:ea typeface="굴림" charset="-127"/>
                  <a:cs typeface="Cordia New" pitchFamily="34" charset="-34"/>
                </a:rPr>
                <a:t>การจัดกลุ่มของระบบงาน</a:t>
              </a:r>
              <a:endParaRPr lang="en-US" sz="4000" b="1" i="1" dirty="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72" name="Text Box 112"/>
            <p:cNvSpPr txBox="1">
              <a:spLocks noChangeArrowheads="1"/>
            </p:cNvSpPr>
            <p:nvPr/>
          </p:nvSpPr>
          <p:spPr bwMode="gray">
            <a:xfrm>
              <a:off x="1366" y="2427"/>
              <a:ext cx="23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>
                  <a:latin typeface="Cordia New" pitchFamily="34" charset="-34"/>
                  <a:cs typeface="Cordia New" pitchFamily="34" charset="-34"/>
                </a:rPr>
                <a:t>3</a:t>
              </a:r>
            </a:p>
          </p:txBody>
        </p:sp>
      </p:grpSp>
      <p:grpSp>
        <p:nvGrpSpPr>
          <p:cNvPr id="41079" name="Group 119"/>
          <p:cNvGrpSpPr>
            <a:grpSpLocks/>
          </p:cNvGrpSpPr>
          <p:nvPr/>
        </p:nvGrpSpPr>
        <p:grpSpPr bwMode="auto">
          <a:xfrm>
            <a:off x="1168105" y="4652961"/>
            <a:ext cx="6223295" cy="822324"/>
            <a:chOff x="1248" y="2931"/>
            <a:chExt cx="3408" cy="518"/>
          </a:xfrm>
        </p:grpSpPr>
        <p:grpSp>
          <p:nvGrpSpPr>
            <p:cNvPr id="41066" name="Group 106"/>
            <p:cNvGrpSpPr>
              <a:grpSpLocks/>
            </p:cNvGrpSpPr>
            <p:nvPr/>
          </p:nvGrpSpPr>
          <p:grpSpPr bwMode="auto">
            <a:xfrm>
              <a:off x="1248" y="2941"/>
              <a:ext cx="480" cy="419"/>
              <a:chOff x="3174" y="2656"/>
              <a:chExt cx="1549" cy="1351"/>
            </a:xfrm>
          </p:grpSpPr>
          <p:sp>
            <p:nvSpPr>
              <p:cNvPr id="41067" name="AutoShape 107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68" name="AutoShape 108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41069" name="AutoShape 109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sz="4000">
                  <a:latin typeface="Cordia New" pitchFamily="34" charset="-34"/>
                  <a:cs typeface="Cordia New" pitchFamily="34" charset="-34"/>
                </a:endParaRPr>
              </a:p>
            </p:txBody>
          </p:sp>
        </p:grpSp>
        <p:sp>
          <p:nvSpPr>
            <p:cNvPr id="41073" name="Line 113"/>
            <p:cNvSpPr>
              <a:spLocks noChangeShapeType="1"/>
            </p:cNvSpPr>
            <p:nvPr/>
          </p:nvSpPr>
          <p:spPr bwMode="auto">
            <a:xfrm>
              <a:off x="1632" y="3325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400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74" name="Text Box 114"/>
            <p:cNvSpPr txBox="1">
              <a:spLocks noChangeArrowheads="1"/>
            </p:cNvSpPr>
            <p:nvPr/>
          </p:nvSpPr>
          <p:spPr bwMode="auto">
            <a:xfrm>
              <a:off x="2477" y="2931"/>
              <a:ext cx="206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 i="1" dirty="0" err="1" smtClean="0">
                  <a:latin typeface="Cordia New" pitchFamily="34" charset="-34"/>
                  <a:cs typeface="Cordia New" pitchFamily="34" charset="-34"/>
                </a:rPr>
                <a:t>การทำงานในแต่ละส่วน</a:t>
              </a:r>
              <a:endParaRPr lang="en-US" sz="4000" b="1" i="1" dirty="0"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41075" name="Text Box 115"/>
            <p:cNvSpPr txBox="1">
              <a:spLocks noChangeArrowheads="1"/>
            </p:cNvSpPr>
            <p:nvPr/>
          </p:nvSpPr>
          <p:spPr bwMode="gray">
            <a:xfrm>
              <a:off x="1366" y="3003"/>
              <a:ext cx="23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>
                  <a:latin typeface="Cordia New" pitchFamily="34" charset="-34"/>
                  <a:cs typeface="Cordia New" pitchFamily="34" charset="-34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9846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95300" y="1939925"/>
            <a:ext cx="7239000" cy="396240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6920" name="AutoShape 8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066800" y="2590800"/>
            <a:ext cx="62103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การพิมพ์คำร้อง</a:t>
            </a: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งานทะเบียนราษฎร</a:t>
            </a: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(ท.ร.๓๑)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gray">
          <a:xfrm>
            <a:off x="1028700" y="3195637"/>
            <a:ext cx="62103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การตรวจสอบคัดรับรองรายการทะเบียนคนและบ้าน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2" name="AutoShape 10"/>
          <p:cNvSpPr>
            <a:spLocks noChangeArrowheads="1"/>
          </p:cNvSpPr>
          <p:nvPr/>
        </p:nvSpPr>
        <p:spPr bwMode="gray">
          <a:xfrm>
            <a:off x="1028700" y="3814762"/>
            <a:ext cx="62103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</a:t>
            </a:r>
            <a:r>
              <a:rPr lang="th-TH" sz="3200" dirty="0" smtClean="0">
                <a:solidFill>
                  <a:srgbClr val="FFFFFF"/>
                </a:solidFill>
                <a:latin typeface="+mn-lt"/>
                <a:cs typeface="+mn-cs"/>
              </a:rPr>
              <a:t>ทะเบียนการ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ปลูกสร้างบ้านใหม่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3" name="AutoShape 11"/>
          <p:cNvSpPr>
            <a:spLocks noChangeArrowheads="1"/>
          </p:cNvSpPr>
          <p:nvPr/>
        </p:nvSpPr>
        <p:spPr bwMode="gray">
          <a:xfrm>
            <a:off x="1044575" y="4454525"/>
            <a:ext cx="6206773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th-TH" sz="3200" dirty="0" smtClean="0">
                <a:solidFill>
                  <a:srgbClr val="FFFFFF"/>
                </a:solidFill>
                <a:latin typeface="+mn-lt"/>
                <a:cs typeface="+mn-cs"/>
              </a:rPr>
              <a:t>ทะเบียนการ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เพิ่มชื่อในทะเบียนบ้าน</a:t>
            </a: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ท.ร.๙๘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4" name="AutoShape 12"/>
          <p:cNvSpPr>
            <a:spLocks noChangeArrowheads="1"/>
          </p:cNvSpPr>
          <p:nvPr/>
        </p:nvSpPr>
        <p:spPr bwMode="gray">
          <a:xfrm>
            <a:off x="1044575" y="5067300"/>
            <a:ext cx="6206773" cy="47625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cs typeface="+mn-cs"/>
              </a:rPr>
              <a:t>ทะเบียนการเกิด</a:t>
            </a:r>
            <a:endParaRPr lang="en-US" sz="3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2151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600" dirty="0" smtClean="0"/>
              <a:t>ระบบทะเบียนราษฎร</a:t>
            </a:r>
            <a:endParaRPr lang="en-US" sz="3600" dirty="0" smtClean="0"/>
          </a:p>
        </p:txBody>
      </p:sp>
      <p:sp>
        <p:nvSpPr>
          <p:cNvPr id="21514" name="AutoShape 14"/>
          <p:cNvSpPr>
            <a:spLocks noChangeArrowheads="1"/>
          </p:cNvSpPr>
          <p:nvPr/>
        </p:nvSpPr>
        <p:spPr bwMode="auto">
          <a:xfrm>
            <a:off x="838200" y="1524000"/>
            <a:ext cx="6553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 i="1" dirty="0">
                <a:latin typeface="Cordia New" pitchFamily="34" charset="-34"/>
                <a:cs typeface="Cordia New" pitchFamily="34" charset="-34"/>
              </a:rPr>
              <a:t>ระบบ</a:t>
            </a:r>
            <a:r>
              <a:rPr lang="th-TH" sz="4800" b="1" i="1" dirty="0" smtClean="0">
                <a:latin typeface="Cordia New" pitchFamily="34" charset="-34"/>
                <a:cs typeface="Cordia New" pitchFamily="34" charset="-34"/>
              </a:rPr>
              <a:t>งาน</a:t>
            </a:r>
            <a:r>
              <a:rPr lang="en-US" sz="4800" b="1" i="1" dirty="0" err="1" smtClean="0">
                <a:latin typeface="Cordia New" pitchFamily="34" charset="-34"/>
                <a:cs typeface="Cordia New" pitchFamily="34" charset="-34"/>
              </a:rPr>
              <a:t>ทะเบียนราษฎร</a:t>
            </a:r>
            <a:endParaRPr lang="en-US" sz="4800" b="1" i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28151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 animBg="1"/>
      <p:bldP spid="166921" grpId="0" animBg="1"/>
      <p:bldP spid="166922" grpId="0" animBg="1"/>
      <p:bldP spid="166923" grpId="0" animBg="1"/>
      <p:bldP spid="1669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95300" y="1939925"/>
            <a:ext cx="7239000" cy="396240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6920" name="AutoShape 8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876300" y="2590800"/>
            <a:ext cx="62865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ทะเบียนการตาย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gray">
          <a:xfrm>
            <a:off x="838200" y="3195637"/>
            <a:ext cx="62865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ทะเบียนการย้าย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2" name="AutoShape 10"/>
          <p:cNvSpPr>
            <a:spLocks noChangeArrowheads="1"/>
          </p:cNvSpPr>
          <p:nvPr/>
        </p:nvSpPr>
        <p:spPr bwMode="gray">
          <a:xfrm>
            <a:off x="838200" y="3814762"/>
            <a:ext cx="6286500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</a:t>
            </a:r>
            <a:r>
              <a:rPr lang="th-TH" sz="3200" dirty="0" smtClean="0">
                <a:solidFill>
                  <a:srgbClr val="FFFFFF"/>
                </a:solidFill>
                <a:latin typeface="+mn-lt"/>
                <a:cs typeface="+mn-cs"/>
              </a:rPr>
              <a:t>ทะเบียนการ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แก้ไขหรือจำหน่ายรายการบุคคลและบ้าน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3" name="AutoShape 11"/>
          <p:cNvSpPr>
            <a:spLocks noChangeArrowheads="1"/>
          </p:cNvSpPr>
          <p:nvPr/>
        </p:nvSpPr>
        <p:spPr bwMode="gray">
          <a:xfrm>
            <a:off x="854075" y="4454525"/>
            <a:ext cx="6282929" cy="460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การพิมพ์ทะเบียนบ้านแบบเล่ม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4" name="AutoShape 12"/>
          <p:cNvSpPr>
            <a:spLocks noChangeArrowheads="1"/>
          </p:cNvSpPr>
          <p:nvPr/>
        </p:nvSpPr>
        <p:spPr bwMode="gray">
          <a:xfrm>
            <a:off x="854075" y="5067300"/>
            <a:ext cx="6282929" cy="47625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cs typeface="+mn-cs"/>
              </a:rPr>
              <a:t>ระบบรายงานและการตรวจสอบข้อมูลการปรับปรุง</a:t>
            </a:r>
            <a:endParaRPr lang="en-US" sz="3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2151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600" smtClean="0"/>
              <a:t>ระบบทะเบียนราษฎร</a:t>
            </a:r>
            <a:endParaRPr lang="en-US" sz="3600" smtClean="0"/>
          </a:p>
        </p:txBody>
      </p:sp>
      <p:sp>
        <p:nvSpPr>
          <p:cNvPr id="21514" name="AutoShape 14"/>
          <p:cNvSpPr>
            <a:spLocks noChangeArrowheads="1"/>
          </p:cNvSpPr>
          <p:nvPr/>
        </p:nvSpPr>
        <p:spPr bwMode="auto">
          <a:xfrm>
            <a:off x="838200" y="1524000"/>
            <a:ext cx="6553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 i="1" dirty="0">
                <a:latin typeface="Cordia New" pitchFamily="34" charset="-34"/>
                <a:cs typeface="Cordia New" pitchFamily="34" charset="-34"/>
              </a:rPr>
              <a:t>ระบบ</a:t>
            </a:r>
            <a:r>
              <a:rPr lang="th-TH" sz="4800" b="1" i="1" dirty="0" smtClean="0">
                <a:latin typeface="Cordia New" pitchFamily="34" charset="-34"/>
                <a:cs typeface="Cordia New" pitchFamily="34" charset="-34"/>
              </a:rPr>
              <a:t>งาน</a:t>
            </a:r>
            <a:r>
              <a:rPr lang="en-US" sz="4800" b="1" i="1" dirty="0" err="1" smtClean="0">
                <a:latin typeface="Cordia New" pitchFamily="34" charset="-34"/>
                <a:cs typeface="Cordia New" pitchFamily="34" charset="-34"/>
              </a:rPr>
              <a:t>ทะเบียนราษฎร</a:t>
            </a:r>
            <a:endParaRPr lang="en-US" sz="4800" b="1" i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968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 animBg="1"/>
      <p:bldP spid="166921" grpId="0" animBg="1"/>
      <p:bldP spid="166922" grpId="0" animBg="1"/>
      <p:bldP spid="166923" grpId="0" animBg="1"/>
      <p:bldP spid="1669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95300" y="1939925"/>
            <a:ext cx="7239000" cy="396240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66920" name="AutoShape 8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876300" y="2438400"/>
            <a:ext cx="6286500" cy="833439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การตรวจสอบทุจริตทางทะเบียนราษฎร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gray">
          <a:xfrm>
            <a:off x="838200" y="3505200"/>
            <a:ext cx="6286500" cy="9144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การเพิ่มรายการบ้านและคนที่ตกหล่นในทะเบียนบ้าน</a:t>
            </a:r>
            <a:endParaRPr lang="en-US" sz="3200" dirty="0" smtClean="0">
              <a:solidFill>
                <a:srgbClr val="FFFFFF"/>
              </a:solidFill>
              <a:latin typeface="+mn-lt"/>
              <a:cs typeface="+mn-cs"/>
            </a:endParaRPr>
          </a:p>
          <a:p>
            <a:pPr eaLnBrk="0" hangingPunct="0">
              <a:buClr>
                <a:schemeClr val="bg1"/>
              </a:buClr>
              <a:defRPr/>
            </a:pP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แต่มีเลขประจำตัว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66922" name="AutoShape 10"/>
          <p:cNvSpPr>
            <a:spLocks noChangeArrowheads="1"/>
          </p:cNvSpPr>
          <p:nvPr/>
        </p:nvSpPr>
        <p:spPr bwMode="gray">
          <a:xfrm>
            <a:off x="838200" y="4645025"/>
            <a:ext cx="6286500" cy="84137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 algn="l" eaLnBrk="0" hangingPunct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FF"/>
                </a:solidFill>
                <a:latin typeface="+mn-lt"/>
                <a:cs typeface="+mn-cs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+mn-lt"/>
                <a:cs typeface="+mn-cs"/>
              </a:rPr>
              <a:t>การจัดเก็บภาพใบหน้าของชนกลุ่มน้อย</a:t>
            </a:r>
            <a:endParaRPr lang="en-US" sz="32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151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600" smtClean="0"/>
              <a:t>ระบบทะเบียนราษฎร</a:t>
            </a:r>
            <a:endParaRPr lang="en-US" sz="3600" smtClean="0"/>
          </a:p>
        </p:txBody>
      </p:sp>
      <p:sp>
        <p:nvSpPr>
          <p:cNvPr id="21514" name="AutoShape 14"/>
          <p:cNvSpPr>
            <a:spLocks noChangeArrowheads="1"/>
          </p:cNvSpPr>
          <p:nvPr/>
        </p:nvSpPr>
        <p:spPr bwMode="auto">
          <a:xfrm>
            <a:off x="838200" y="1524000"/>
            <a:ext cx="6553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 i="1" dirty="0">
                <a:latin typeface="Cordia New" pitchFamily="34" charset="-34"/>
                <a:cs typeface="Cordia New" pitchFamily="34" charset="-34"/>
              </a:rPr>
              <a:t>ระบบ</a:t>
            </a:r>
            <a:r>
              <a:rPr lang="th-TH" sz="4800" b="1" i="1" dirty="0" smtClean="0">
                <a:latin typeface="Cordia New" pitchFamily="34" charset="-34"/>
                <a:cs typeface="Cordia New" pitchFamily="34" charset="-34"/>
              </a:rPr>
              <a:t>งาน</a:t>
            </a:r>
            <a:r>
              <a:rPr lang="en-US" sz="4800" b="1" i="1" dirty="0" err="1" smtClean="0">
                <a:latin typeface="Cordia New" pitchFamily="34" charset="-34"/>
                <a:cs typeface="Cordia New" pitchFamily="34" charset="-34"/>
              </a:rPr>
              <a:t>ทะเบียนราษฎร</a:t>
            </a:r>
            <a:endParaRPr lang="en-US" sz="4800" b="1" i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6305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 animBg="1"/>
      <p:bldP spid="166921" grpId="0" animBg="1"/>
      <p:bldP spid="1669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228599"/>
            <a:ext cx="5562600" cy="6418385"/>
          </a:xfrm>
        </p:spPr>
      </p:pic>
    </p:spTree>
    <p:extLst>
      <p:ext uri="{BB962C8B-B14F-4D97-AF65-F5344CB8AC3E}">
        <p14:creationId xmlns:p14="http://schemas.microsoft.com/office/powerpoint/2010/main" xmlns="" val="62251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324600" cy="1295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dirty="0" err="1"/>
              <a:t>การพิมพ์ใบคำ</a:t>
            </a:r>
            <a:r>
              <a:rPr lang="en-US" sz="4800" dirty="0" err="1" smtClean="0"/>
              <a:t>ร้องทะเบียน</a:t>
            </a:r>
            <a:r>
              <a:rPr lang="en-US" sz="4800" dirty="0" err="1"/>
              <a:t>ราษฎร</a:t>
            </a:r>
            <a:endParaRPr lang="en-US" b="1" i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57400" y="2133600"/>
            <a:ext cx="64770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2F75A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2F75A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2F75A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2F75A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F75AF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การทำงาน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สำหรับบุคคล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  2 </a:t>
            </a: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กลุ่ม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000" b="1" i="1" dirty="0" err="1" smtClean="0">
                <a:latin typeface="Cordia New" pitchFamily="34" charset="-34"/>
                <a:ea typeface="굴림" charset="-127"/>
                <a:cs typeface="Cordia New" pitchFamily="34" charset="-34"/>
              </a:rPr>
              <a:t>คือ</a:t>
            </a:r>
            <a:endParaRPr lang="en-US" altLang="ko-KR" sz="4000" b="1" i="1" dirty="0" smtClean="0">
              <a:latin typeface="Cordia New" pitchFamily="34" charset="-34"/>
              <a:ea typeface="굴림" charset="-127"/>
              <a:cs typeface="Cordia New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ko-KR" sz="1800" dirty="0">
              <a:latin typeface="Cordia New" pitchFamily="34" charset="-34"/>
              <a:ea typeface="굴림" charset="-127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บุคคลที่อยู่ใน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ท.ร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. 14 / </a:t>
            </a: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ท.ร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. </a:t>
            </a:r>
            <a:r>
              <a:rPr lang="en-US" altLang="ko-KR" sz="4000" b="1" i="1" dirty="0" smtClean="0">
                <a:latin typeface="Cordia New" pitchFamily="34" charset="-34"/>
                <a:ea typeface="굴림" charset="-127"/>
                <a:cs typeface="Cordia New" pitchFamily="34" charset="-34"/>
              </a:rPr>
              <a:t>13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sz="1800" b="1" i="1" dirty="0">
              <a:latin typeface="Cordia New" pitchFamily="34" charset="-34"/>
              <a:ea typeface="굴림" charset="-127"/>
              <a:cs typeface="Cordia New" pitchFamily="34" charset="-34"/>
            </a:endParaRPr>
          </a:p>
          <a:p>
            <a:pPr>
              <a:lnSpc>
                <a:spcPct val="80000"/>
              </a:lnSpc>
            </a:pP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บุคคลต่างด้าว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 (3 </a:t>
            </a:r>
            <a:r>
              <a:rPr lang="en-US" altLang="ko-KR" sz="4000" b="1" i="1" dirty="0" err="1">
                <a:latin typeface="Cordia New" pitchFamily="34" charset="-34"/>
                <a:ea typeface="굴림" charset="-127"/>
                <a:cs typeface="Cordia New" pitchFamily="34" charset="-34"/>
              </a:rPr>
              <a:t>สัญชาติ</a:t>
            </a:r>
            <a:r>
              <a:rPr lang="en-US" altLang="ko-KR" sz="4000" b="1" i="1" dirty="0">
                <a:latin typeface="Cordia New" pitchFamily="34" charset="-34"/>
                <a:ea typeface="굴림" charset="-127"/>
                <a:cs typeface="Cordia New" pitchFamily="34" charset="-34"/>
              </a:rPr>
              <a:t>)</a:t>
            </a:r>
            <a:endParaRPr lang="en-US" sz="4000" b="1" i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755" y="152400"/>
            <a:ext cx="8251957" cy="71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การตรวจสอบคัดรับรองรายการทะเบียนคนและบ้าน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69987" name="AutoShape 3"/>
          <p:cNvSpPr>
            <a:spLocks noChangeArrowheads="1"/>
          </p:cNvSpPr>
          <p:nvPr/>
        </p:nvSpPr>
        <p:spPr bwMode="gray">
          <a:xfrm>
            <a:off x="228600" y="2116138"/>
            <a:ext cx="8534400" cy="3825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th-TH">
              <a:cs typeface="+mn-cs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95289" y="1876300"/>
            <a:ext cx="2119311" cy="3740150"/>
            <a:chOff x="528" y="1392"/>
            <a:chExt cx="1158" cy="2085"/>
          </a:xfrm>
        </p:grpSpPr>
        <p:sp>
          <p:nvSpPr>
            <p:cNvPr id="43049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70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3415920" y="1905000"/>
            <a:ext cx="2146680" cy="3740150"/>
            <a:chOff x="2287" y="1392"/>
            <a:chExt cx="1158" cy="2085"/>
          </a:xfrm>
        </p:grpSpPr>
        <p:sp>
          <p:nvSpPr>
            <p:cNvPr id="43047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8" name="AutoShape 9"/>
            <p:cNvSpPr>
              <a:spLocks noChangeArrowheads="1"/>
            </p:cNvSpPr>
            <p:nvPr/>
          </p:nvSpPr>
          <p:spPr bwMode="gray">
            <a:xfrm>
              <a:off x="229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pSp>
        <p:nvGrpSpPr>
          <p:cNvPr id="48134" name="Group 10"/>
          <p:cNvGrpSpPr>
            <a:grpSpLocks/>
          </p:cNvGrpSpPr>
          <p:nvPr/>
        </p:nvGrpSpPr>
        <p:grpSpPr bwMode="auto">
          <a:xfrm>
            <a:off x="6300789" y="1876300"/>
            <a:ext cx="2157412" cy="3740150"/>
            <a:chOff x="4074" y="1392"/>
            <a:chExt cx="1158" cy="2085"/>
          </a:xfrm>
        </p:grpSpPr>
        <p:sp>
          <p:nvSpPr>
            <p:cNvPr id="43045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</a:endParaRPr>
            </a:p>
          </p:txBody>
        </p:sp>
        <p:sp>
          <p:nvSpPr>
            <p:cNvPr id="48166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black">
          <a:xfrm>
            <a:off x="441325" y="2146300"/>
            <a:ext cx="2073275" cy="22098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ko-KR" sz="3200" b="1" i="1" dirty="0" err="1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รายการบุคคล</a:t>
            </a:r>
            <a:r>
              <a:rPr lang="en-US" altLang="ko-KR" sz="3200" dirty="0"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2800" b="1" i="1" dirty="0" err="1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เลข</a:t>
            </a:r>
            <a:r>
              <a:rPr lang="en-US" altLang="ko-KR" sz="2800" b="1" i="1" dirty="0" err="1" smtClean="0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ประจำตัว</a:t>
            </a:r>
            <a:r>
              <a:rPr lang="en-US" altLang="ko-KR" sz="2800" b="1" i="1" dirty="0" smtClean="0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 </a:t>
            </a:r>
            <a:r>
              <a:rPr lang="en-US" altLang="ko-KR" sz="2800" b="1" i="1" dirty="0" err="1" smtClean="0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ประชาชน</a:t>
            </a:r>
            <a:endParaRPr lang="en-US" altLang="ko-KR" sz="2800" b="1" i="1" dirty="0" smtClean="0">
              <a:solidFill>
                <a:schemeClr val="bg1"/>
              </a:solidFill>
              <a:latin typeface="Cordia New" pitchFamily="34" charset="-34"/>
              <a:ea typeface="굴림" charset="-127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2800" b="1" i="1" dirty="0" err="1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ชื่อ</a:t>
            </a:r>
            <a:r>
              <a:rPr lang="en-US" altLang="ko-KR" sz="2800" b="1" i="1" dirty="0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 – </a:t>
            </a:r>
            <a:r>
              <a:rPr lang="en-US" altLang="ko-KR" sz="2800" b="1" i="1" dirty="0" err="1" smtClean="0">
                <a:solidFill>
                  <a:schemeClr val="bg1"/>
                </a:solidFill>
                <a:latin typeface="Cordia New" pitchFamily="34" charset="-34"/>
                <a:ea typeface="굴림" charset="-127"/>
                <a:cs typeface="Cordia New" pitchFamily="34" charset="-34"/>
              </a:rPr>
              <a:t>นามสกุล</a:t>
            </a:r>
            <a:endParaRPr lang="en-US" altLang="ko-KR" sz="2800" b="1" i="1" dirty="0" smtClean="0">
              <a:solidFill>
                <a:schemeClr val="bg1"/>
              </a:solidFill>
              <a:latin typeface="Cordia New" pitchFamily="34" charset="-34"/>
              <a:ea typeface="굴림" charset="-127"/>
              <a:cs typeface="Cordia New" pitchFamily="34" charset="-34"/>
            </a:endParaRP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black">
          <a:xfrm>
            <a:off x="6453188" y="2084963"/>
            <a:ext cx="1928812" cy="1877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32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พิมพ์เอกสาร</a:t>
            </a:r>
            <a:endParaRPr lang="th-TH" sz="32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. ๑๒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ท.ร</a:t>
            </a: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. ๑๔/๑</a:t>
            </a:r>
          </a:p>
        </p:txBody>
      </p:sp>
      <p:grpSp>
        <p:nvGrpSpPr>
          <p:cNvPr id="48138" name="Group 16"/>
          <p:cNvGrpSpPr>
            <a:grpSpLocks/>
          </p:cNvGrpSpPr>
          <p:nvPr/>
        </p:nvGrpSpPr>
        <p:grpSpPr bwMode="auto">
          <a:xfrm>
            <a:off x="2743200" y="3276600"/>
            <a:ext cx="504825" cy="561975"/>
            <a:chOff x="1872" y="2352"/>
            <a:chExt cx="240" cy="240"/>
          </a:xfrm>
        </p:grpSpPr>
        <p:grpSp>
          <p:nvGrpSpPr>
            <p:cNvPr id="48153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60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1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2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3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64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54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55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6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7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8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9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48139" name="Group 29"/>
          <p:cNvGrpSpPr>
            <a:grpSpLocks/>
          </p:cNvGrpSpPr>
          <p:nvPr/>
        </p:nvGrpSpPr>
        <p:grpSpPr bwMode="auto">
          <a:xfrm>
            <a:off x="5743575" y="3352800"/>
            <a:ext cx="504825" cy="561975"/>
            <a:chOff x="1872" y="2352"/>
            <a:chExt cx="240" cy="240"/>
          </a:xfrm>
        </p:grpSpPr>
        <p:grpSp>
          <p:nvGrpSpPr>
            <p:cNvPr id="48141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48148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9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0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1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52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48142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48143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4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5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6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147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44" name="Text Box 15"/>
          <p:cNvSpPr txBox="1">
            <a:spLocks noChangeArrowheads="1"/>
          </p:cNvSpPr>
          <p:nvPr/>
        </p:nvSpPr>
        <p:spPr bwMode="black">
          <a:xfrm>
            <a:off x="3569971" y="2057400"/>
            <a:ext cx="1980652" cy="2954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32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รายการบ้าน</a:t>
            </a:r>
            <a:endParaRPr lang="th-TH" sz="32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เลขรหัสประจำบ้าน</a:t>
            </a:r>
            <a:endParaRPr lang="en-US" sz="2800" b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รายละเอียด</a:t>
            </a:r>
            <a:endParaRPr lang="en-US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 algn="l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ที่อยู่</a:t>
            </a:r>
            <a:endParaRPr lang="th-TH" sz="2800" b="1" dirty="0" smtClean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48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7" grpId="0"/>
      <p:bldP spid="1699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1219200" y="4572000"/>
            <a:ext cx="6319838" cy="1219200"/>
            <a:chOff x="576" y="2880"/>
            <a:chExt cx="3981" cy="768"/>
          </a:xfrm>
        </p:grpSpPr>
        <p:sp>
          <p:nvSpPr>
            <p:cNvPr id="168964" name="AutoShape 4"/>
            <p:cNvSpPr>
              <a:spLocks noChangeArrowheads="1"/>
            </p:cNvSpPr>
            <p:nvPr/>
          </p:nvSpPr>
          <p:spPr bwMode="gray">
            <a:xfrm>
              <a:off x="576" y="2976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32" name="AutoShape 5"/>
            <p:cNvSpPr>
              <a:spLocks noChangeArrowheads="1"/>
            </p:cNvSpPr>
            <p:nvPr/>
          </p:nvSpPr>
          <p:spPr bwMode="gray">
            <a:xfrm>
              <a:off x="576" y="2880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66" name="AutoShape 6"/>
            <p:cNvSpPr>
              <a:spLocks noChangeArrowheads="1"/>
            </p:cNvSpPr>
            <p:nvPr/>
          </p:nvSpPr>
          <p:spPr bwMode="gray">
            <a:xfrm flipV="1">
              <a:off x="576" y="3216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grpSp>
        <p:nvGrpSpPr>
          <p:cNvPr id="38917" name="Group 7"/>
          <p:cNvGrpSpPr>
            <a:grpSpLocks/>
          </p:cNvGrpSpPr>
          <p:nvPr/>
        </p:nvGrpSpPr>
        <p:grpSpPr bwMode="auto">
          <a:xfrm>
            <a:off x="1219200" y="3070225"/>
            <a:ext cx="6319838" cy="1219200"/>
            <a:chOff x="576" y="1934"/>
            <a:chExt cx="3981" cy="768"/>
          </a:xfrm>
        </p:grpSpPr>
        <p:sp>
          <p:nvSpPr>
            <p:cNvPr id="168968" name="AutoShape 8"/>
            <p:cNvSpPr>
              <a:spLocks noChangeArrowheads="1"/>
            </p:cNvSpPr>
            <p:nvPr/>
          </p:nvSpPr>
          <p:spPr bwMode="gray">
            <a:xfrm>
              <a:off x="576" y="2030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29" name="AutoShape 9"/>
            <p:cNvSpPr>
              <a:spLocks noChangeArrowheads="1"/>
            </p:cNvSpPr>
            <p:nvPr/>
          </p:nvSpPr>
          <p:spPr bwMode="gray">
            <a:xfrm>
              <a:off x="576" y="1934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70" name="AutoShape 10"/>
            <p:cNvSpPr>
              <a:spLocks noChangeArrowheads="1"/>
            </p:cNvSpPr>
            <p:nvPr/>
          </p:nvSpPr>
          <p:spPr bwMode="gray">
            <a:xfrm flipV="1">
              <a:off x="576" y="2270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grpSp>
        <p:nvGrpSpPr>
          <p:cNvPr id="38918" name="Group 11"/>
          <p:cNvGrpSpPr>
            <a:grpSpLocks/>
          </p:cNvGrpSpPr>
          <p:nvPr/>
        </p:nvGrpSpPr>
        <p:grpSpPr bwMode="auto">
          <a:xfrm>
            <a:off x="1219200" y="1600200"/>
            <a:ext cx="6319838" cy="1219200"/>
            <a:chOff x="576" y="1008"/>
            <a:chExt cx="3981" cy="768"/>
          </a:xfrm>
        </p:grpSpPr>
        <p:sp>
          <p:nvSpPr>
            <p:cNvPr id="168972" name="AutoShape 12"/>
            <p:cNvSpPr>
              <a:spLocks noChangeArrowheads="1"/>
            </p:cNvSpPr>
            <p:nvPr/>
          </p:nvSpPr>
          <p:spPr bwMode="gray">
            <a:xfrm>
              <a:off x="576" y="1104"/>
              <a:ext cx="3981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  <p:sp>
          <p:nvSpPr>
            <p:cNvPr id="38926" name="AutoShape 13"/>
            <p:cNvSpPr>
              <a:spLocks noChangeArrowheads="1"/>
            </p:cNvSpPr>
            <p:nvPr/>
          </p:nvSpPr>
          <p:spPr bwMode="gray">
            <a:xfrm>
              <a:off x="576" y="1008"/>
              <a:ext cx="3981" cy="51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8974" name="AutoShape 14"/>
            <p:cNvSpPr>
              <a:spLocks noChangeArrowheads="1"/>
            </p:cNvSpPr>
            <p:nvPr/>
          </p:nvSpPr>
          <p:spPr bwMode="gray">
            <a:xfrm flipV="1">
              <a:off x="576" y="1344"/>
              <a:ext cx="3978" cy="240"/>
            </a:xfrm>
            <a:prstGeom prst="roundRect">
              <a:avLst>
                <a:gd name="adj" fmla="val 23750"/>
              </a:avLst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h-TH">
                <a:cs typeface="+mn-cs"/>
              </a:endParaRPr>
            </a:p>
          </p:txBody>
        </p:sp>
      </p:grpSp>
      <p:sp>
        <p:nvSpPr>
          <p:cNvPr id="38919" name="Rectangle 15"/>
          <p:cNvSpPr>
            <a:spLocks noChangeArrowheads="1"/>
          </p:cNvSpPr>
          <p:nvPr/>
        </p:nvSpPr>
        <p:spPr bwMode="gray">
          <a:xfrm>
            <a:off x="1371600" y="1676400"/>
            <a:ext cx="5035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th-TH" sz="3600" b="1" dirty="0">
                <a:solidFill>
                  <a:schemeClr val="bg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การบริการรับแจ้งการเพิ่มบ้านใหม่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0" name="Rectangle 16"/>
          <p:cNvSpPr>
            <a:spLocks noChangeArrowheads="1"/>
          </p:cNvSpPr>
          <p:nvPr/>
        </p:nvSpPr>
        <p:spPr bwMode="gray">
          <a:xfrm>
            <a:off x="1371600" y="3146425"/>
            <a:ext cx="5946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th-TH" sz="3600" b="1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การตรวจสอบข้อมูลทะเบียนการเพิ่มบ้าน</a:t>
            </a:r>
            <a:endParaRPr lang="en-US" sz="3600" b="1">
              <a:solidFill>
                <a:schemeClr val="bg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1" name="Rectangle 17"/>
          <p:cNvSpPr>
            <a:spLocks noChangeArrowheads="1"/>
          </p:cNvSpPr>
          <p:nvPr/>
        </p:nvSpPr>
        <p:spPr bwMode="gray">
          <a:xfrm>
            <a:off x="1371600" y="4648200"/>
            <a:ext cx="5810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th-TH" sz="3600" b="1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การแก้ไข จำหน่าย รายการเพิ่มบ้านใหม่</a:t>
            </a:r>
            <a:endParaRPr lang="en-US" sz="3600" b="1">
              <a:solidFill>
                <a:schemeClr val="bg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2" name="AutoShape 18"/>
          <p:cNvSpPr>
            <a:spLocks noChangeArrowheads="1"/>
          </p:cNvSpPr>
          <p:nvPr/>
        </p:nvSpPr>
        <p:spPr bwMode="gray">
          <a:xfrm>
            <a:off x="2916238" y="2279650"/>
            <a:ext cx="5688012" cy="608013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th-TH" sz="2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บันทึกข้อมูล เพื่อเพิ่มรายการบ้านและพิมพ์ทะเบียนหน้าบ้าน</a:t>
            </a:r>
            <a:endParaRPr lang="en-US" sz="2400" b="1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3" name="AutoShape 19"/>
          <p:cNvSpPr>
            <a:spLocks noChangeArrowheads="1"/>
          </p:cNvSpPr>
          <p:nvPr/>
        </p:nvSpPr>
        <p:spPr bwMode="gray">
          <a:xfrm>
            <a:off x="2916238" y="3733800"/>
            <a:ext cx="5688012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ตรวจสอบข้อมูลรายการเพิ่มบ้านใหม่</a:t>
            </a:r>
            <a:endParaRPr lang="en-US" sz="2400" b="1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8924" name="AutoShape 20"/>
          <p:cNvSpPr>
            <a:spLocks noChangeArrowheads="1"/>
          </p:cNvSpPr>
          <p:nvPr/>
        </p:nvSpPr>
        <p:spPr bwMode="gray">
          <a:xfrm>
            <a:off x="2916238" y="5237163"/>
            <a:ext cx="5688012" cy="533400"/>
          </a:xfrm>
          <a:prstGeom prst="roundRect">
            <a:avLst>
              <a:gd name="adj" fmla="val 29463"/>
            </a:avLst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แก้ไขข้อมูล  หรือ จำหน่าย ทะเบียนการเพิ่มบ้านใหม่</a:t>
            </a:r>
            <a:endParaRPr lang="en-US" sz="2400" b="1">
              <a:solidFill>
                <a:schemeClr val="tx2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1" y="152400"/>
            <a:ext cx="58102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buClr>
                <a:schemeClr val="bg1"/>
              </a:buClr>
              <a:defRPr/>
            </a:pPr>
            <a:r>
              <a:rPr lang="th-TH" sz="4400" b="1" i="1" dirty="0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ทะเบียนการ</a:t>
            </a:r>
            <a:r>
              <a:rPr lang="en-US" sz="4400" b="1" i="1" dirty="0" err="1">
                <a:solidFill>
                  <a:srgbClr val="FFFFFF"/>
                </a:solidFill>
                <a:latin typeface="Cordia New" pitchFamily="34" charset="-34"/>
                <a:cs typeface="Cordia New" pitchFamily="34" charset="-34"/>
              </a:rPr>
              <a:t>ปลูกสร้างบ้านใหม่</a:t>
            </a:r>
            <a:endParaRPr lang="en-US" sz="4400" b="1" i="1" dirty="0">
              <a:solidFill>
                <a:srgbClr val="FFFF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71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8">
      <a:dk1>
        <a:srgbClr val="4D4D4D"/>
      </a:dk1>
      <a:lt1>
        <a:srgbClr val="FFFFFF"/>
      </a:lt1>
      <a:dk2>
        <a:srgbClr val="4D4D4D"/>
      </a:dk2>
      <a:lt2>
        <a:srgbClr val="B91003"/>
      </a:lt2>
      <a:accent1>
        <a:srgbClr val="1264E2"/>
      </a:accent1>
      <a:accent2>
        <a:srgbClr val="2189F8"/>
      </a:accent2>
      <a:accent3>
        <a:srgbClr val="FFFFFF"/>
      </a:accent3>
      <a:accent4>
        <a:srgbClr val="404040"/>
      </a:accent4>
      <a:accent5>
        <a:srgbClr val="AAB8EE"/>
      </a:accent5>
      <a:accent6>
        <a:srgbClr val="1D7CE1"/>
      </a:accent6>
      <a:hlink>
        <a:srgbClr val="2CA8FE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2F75AF"/>
        </a:lt2>
        <a:accent1>
          <a:srgbClr val="3E88C2"/>
        </a:accent1>
        <a:accent2>
          <a:srgbClr val="80C6ED"/>
        </a:accent2>
        <a:accent3>
          <a:srgbClr val="FFFFFF"/>
        </a:accent3>
        <a:accent4>
          <a:srgbClr val="404040"/>
        </a:accent4>
        <a:accent5>
          <a:srgbClr val="AFC3DD"/>
        </a:accent5>
        <a:accent6>
          <a:srgbClr val="73B3D7"/>
        </a:accent6>
        <a:hlink>
          <a:srgbClr val="8AC0E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2F75AF"/>
        </a:lt2>
        <a:accent1>
          <a:srgbClr val="C31F26"/>
        </a:accent1>
        <a:accent2>
          <a:srgbClr val="80C6ED"/>
        </a:accent2>
        <a:accent3>
          <a:srgbClr val="FFFFFF"/>
        </a:accent3>
        <a:accent4>
          <a:srgbClr val="404040"/>
        </a:accent4>
        <a:accent5>
          <a:srgbClr val="DEABAC"/>
        </a:accent5>
        <a:accent6>
          <a:srgbClr val="73B3D7"/>
        </a:accent6>
        <a:hlink>
          <a:srgbClr val="8AC0E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63ECF"/>
        </a:lt2>
        <a:accent1>
          <a:srgbClr val="1264E2"/>
        </a:accent1>
        <a:accent2>
          <a:srgbClr val="2189F8"/>
        </a:accent2>
        <a:accent3>
          <a:srgbClr val="FFFFFF"/>
        </a:accent3>
        <a:accent4>
          <a:srgbClr val="404040"/>
        </a:accent4>
        <a:accent5>
          <a:srgbClr val="AAB8EE"/>
        </a:accent5>
        <a:accent6>
          <a:srgbClr val="1D7CE1"/>
        </a:accent6>
        <a:hlink>
          <a:srgbClr val="2CA8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B91003"/>
        </a:lt2>
        <a:accent1>
          <a:srgbClr val="1264E2"/>
        </a:accent1>
        <a:accent2>
          <a:srgbClr val="2189F8"/>
        </a:accent2>
        <a:accent3>
          <a:srgbClr val="FFFFFF"/>
        </a:accent3>
        <a:accent4>
          <a:srgbClr val="404040"/>
        </a:accent4>
        <a:accent5>
          <a:srgbClr val="AAB8EE"/>
        </a:accent5>
        <a:accent6>
          <a:srgbClr val="1D7CE1"/>
        </a:accent6>
        <a:hlink>
          <a:srgbClr val="2CA8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218</TotalTime>
  <Words>765</Words>
  <Application>Microsoft Office PowerPoint</Application>
  <PresentationFormat>On-screen Show (4:3)</PresentationFormat>
  <Paragraphs>155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powerpoint-template</vt:lpstr>
      <vt:lpstr>ระบบทะเบียนราษฎร</vt:lpstr>
      <vt:lpstr>Contents</vt:lpstr>
      <vt:lpstr>ระบบทะเบียนราษฎร</vt:lpstr>
      <vt:lpstr>ระบบทะเบียนราษฎร</vt:lpstr>
      <vt:lpstr>ระบบทะเบียนราษฎร</vt:lpstr>
      <vt:lpstr>Slide 6</vt:lpstr>
      <vt:lpstr>การพิมพ์ใบคำร้องทะเบียนราษฎร</vt:lpstr>
      <vt:lpstr>การตรวจสอบคัดรับรองรายการทะเบียนคนและบ้าน</vt:lpstr>
      <vt:lpstr>Slide 9</vt:lpstr>
      <vt:lpstr>การรับแจ้งเพิ่มชื่อในทะเบียนบ้าน</vt:lpstr>
      <vt:lpstr>การตรวจสอบ หรือ แก้ไข หรือ จำหน่ายรายการ</vt:lpstr>
      <vt:lpstr>ระบบทะเบียนการเกิด</vt:lpstr>
      <vt:lpstr>ระบบทะเบียนการตาย</vt:lpstr>
      <vt:lpstr>ระบบทะเบียนการย้าย</vt:lpstr>
      <vt:lpstr>Slide 15</vt:lpstr>
      <vt:lpstr>Slide 16</vt:lpstr>
      <vt:lpstr>การพิมพ์ทะเบียนบ้านแบบเล่ม</vt:lpstr>
      <vt:lpstr>Slide 18</vt:lpstr>
      <vt:lpstr>ขอบคุณคะ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ระบบทะเบียนราษฎร</dc:title>
  <dc:creator>MALAI-U</dc:creator>
  <cp:lastModifiedBy>Officer</cp:lastModifiedBy>
  <cp:revision>22</cp:revision>
  <dcterms:created xsi:type="dcterms:W3CDTF">2011-09-18T08:56:56Z</dcterms:created>
  <dcterms:modified xsi:type="dcterms:W3CDTF">2019-05-28T04:30:35Z</dcterms:modified>
</cp:coreProperties>
</file>